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86" r:id="rId8"/>
    <p:sldId id="262" r:id="rId9"/>
    <p:sldId id="263" r:id="rId10"/>
    <p:sldId id="264" r:id="rId11"/>
    <p:sldId id="265" r:id="rId12"/>
    <p:sldId id="266" r:id="rId13"/>
    <p:sldId id="267" r:id="rId14"/>
    <p:sldId id="287" r:id="rId15"/>
    <p:sldId id="288" r:id="rId16"/>
    <p:sldId id="268" r:id="rId17"/>
    <p:sldId id="279" r:id="rId18"/>
    <p:sldId id="269" r:id="rId19"/>
    <p:sldId id="270" r:id="rId20"/>
    <p:sldId id="271" r:id="rId21"/>
    <p:sldId id="272" r:id="rId22"/>
    <p:sldId id="273" r:id="rId23"/>
    <p:sldId id="274" r:id="rId24"/>
    <p:sldId id="275" r:id="rId25"/>
    <p:sldId id="277" r:id="rId26"/>
    <p:sldId id="285" r:id="rId27"/>
    <p:sldId id="291" r:id="rId28"/>
    <p:sldId id="278" r:id="rId29"/>
    <p:sldId id="289" r:id="rId30"/>
    <p:sldId id="290" r:id="rId31"/>
    <p:sldId id="280" r:id="rId32"/>
    <p:sldId id="281" r:id="rId33"/>
    <p:sldId id="282" r:id="rId34"/>
    <p:sldId id="283" r:id="rId35"/>
    <p:sldId id="284" r:id="rId36"/>
  </p:sldIdLst>
  <p:sldSz cx="18288000" cy="10287000"/>
  <p:notesSz cx="6858000" cy="9144000"/>
  <p:embeddedFontLst>
    <p:embeddedFont>
      <p:font typeface="Arial Black" panose="020B0A04020102020204" pitchFamily="34" charset="0"/>
      <p:bold r:id="rId38"/>
    </p:embeddedFont>
    <p:embeddedFont>
      <p:font typeface="Maven Pro Black" panose="020B060402020202020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CYAIo5TddUb7t/wQw/Vt4im6e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76E2CB-E3FC-46E2-84F8-5707C44F647B}">
  <a:tblStyle styleId="{B876E2CB-E3FC-46E2-84F8-5707C44F647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646"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E1FA966-5198-E743-E1BB-6D54D547C980}"/>
            </a:ext>
          </a:extLst>
        </p:cNvPr>
        <p:cNvGrpSpPr/>
        <p:nvPr/>
      </p:nvGrpSpPr>
      <p:grpSpPr>
        <a:xfrm>
          <a:off x="0" y="0"/>
          <a:ext cx="0" cy="0"/>
          <a:chOff x="0" y="0"/>
          <a:chExt cx="0" cy="0"/>
        </a:xfrm>
      </p:grpSpPr>
      <p:sp>
        <p:nvSpPr>
          <p:cNvPr id="184" name="Google Shape;184;p12:notes">
            <a:extLst>
              <a:ext uri="{FF2B5EF4-FFF2-40B4-BE49-F238E27FC236}">
                <a16:creationId xmlns:a16="http://schemas.microsoft.com/office/drawing/2014/main" id="{6054E8A0-F16E-35CD-F54B-60E80C17A3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2:notes">
            <a:extLst>
              <a:ext uri="{FF2B5EF4-FFF2-40B4-BE49-F238E27FC236}">
                <a16:creationId xmlns:a16="http://schemas.microsoft.com/office/drawing/2014/main" id="{45B13818-4D03-B2D7-BC9B-B017B3DB32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666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B7FD81F-4106-FC7D-78F2-B49136A90679}"/>
            </a:ext>
          </a:extLst>
        </p:cNvPr>
        <p:cNvGrpSpPr/>
        <p:nvPr/>
      </p:nvGrpSpPr>
      <p:grpSpPr>
        <a:xfrm>
          <a:off x="0" y="0"/>
          <a:ext cx="0" cy="0"/>
          <a:chOff x="0" y="0"/>
          <a:chExt cx="0" cy="0"/>
        </a:xfrm>
      </p:grpSpPr>
      <p:sp>
        <p:nvSpPr>
          <p:cNvPr id="184" name="Google Shape;184;p12:notes">
            <a:extLst>
              <a:ext uri="{FF2B5EF4-FFF2-40B4-BE49-F238E27FC236}">
                <a16:creationId xmlns:a16="http://schemas.microsoft.com/office/drawing/2014/main" id="{F3050C61-2013-19C0-10B6-503A39DC69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12:notes">
            <a:extLst>
              <a:ext uri="{FF2B5EF4-FFF2-40B4-BE49-F238E27FC236}">
                <a16:creationId xmlns:a16="http://schemas.microsoft.com/office/drawing/2014/main" id="{35443A1E-A651-E117-A649-7E0FB85955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03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z</a:t>
            </a:r>
            <a:endParaRPr/>
          </a:p>
        </p:txBody>
      </p:sp>
      <p:sp>
        <p:nvSpPr>
          <p:cNvPr id="220" name="Google Shape;22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47E15987-E8FC-C5D3-FD1F-7AFF35E4894A}"/>
            </a:ext>
          </a:extLst>
        </p:cNvPr>
        <p:cNvGrpSpPr/>
        <p:nvPr/>
      </p:nvGrpSpPr>
      <p:grpSpPr>
        <a:xfrm>
          <a:off x="0" y="0"/>
          <a:ext cx="0" cy="0"/>
          <a:chOff x="0" y="0"/>
          <a:chExt cx="0" cy="0"/>
        </a:xfrm>
      </p:grpSpPr>
      <p:sp>
        <p:nvSpPr>
          <p:cNvPr id="311" name="Google Shape;311;p23:notes">
            <a:extLst>
              <a:ext uri="{FF2B5EF4-FFF2-40B4-BE49-F238E27FC236}">
                <a16:creationId xmlns:a16="http://schemas.microsoft.com/office/drawing/2014/main" id="{92CC6D2C-A367-78A4-3AE8-0EC0F978ACC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a:extLst>
              <a:ext uri="{FF2B5EF4-FFF2-40B4-BE49-F238E27FC236}">
                <a16:creationId xmlns:a16="http://schemas.microsoft.com/office/drawing/2014/main" id="{D28EAD02-2AAF-F483-0266-98F50DEA6D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069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4EC26E25-5525-37FA-5FEB-6177F605445A}"/>
            </a:ext>
          </a:extLst>
        </p:cNvPr>
        <p:cNvGrpSpPr/>
        <p:nvPr/>
      </p:nvGrpSpPr>
      <p:grpSpPr>
        <a:xfrm>
          <a:off x="0" y="0"/>
          <a:ext cx="0" cy="0"/>
          <a:chOff x="0" y="0"/>
          <a:chExt cx="0" cy="0"/>
        </a:xfrm>
      </p:grpSpPr>
      <p:sp>
        <p:nvSpPr>
          <p:cNvPr id="311" name="Google Shape;311;p23:notes">
            <a:extLst>
              <a:ext uri="{FF2B5EF4-FFF2-40B4-BE49-F238E27FC236}">
                <a16:creationId xmlns:a16="http://schemas.microsoft.com/office/drawing/2014/main" id="{A516AEE0-7D75-75E8-C89F-C51579DF8C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a:extLst>
              <a:ext uri="{FF2B5EF4-FFF2-40B4-BE49-F238E27FC236}">
                <a16:creationId xmlns:a16="http://schemas.microsoft.com/office/drawing/2014/main" id="{920BCDBF-7B0D-7163-2D76-BC7BF2C4F4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8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6A1DB83F-5A2B-2B30-185A-A4F70C39EE54}"/>
            </a:ext>
          </a:extLst>
        </p:cNvPr>
        <p:cNvGrpSpPr/>
        <p:nvPr/>
      </p:nvGrpSpPr>
      <p:grpSpPr>
        <a:xfrm>
          <a:off x="0" y="0"/>
          <a:ext cx="0" cy="0"/>
          <a:chOff x="0" y="0"/>
          <a:chExt cx="0" cy="0"/>
        </a:xfrm>
      </p:grpSpPr>
      <p:sp>
        <p:nvSpPr>
          <p:cNvPr id="326" name="Google Shape;326;p24:notes">
            <a:extLst>
              <a:ext uri="{FF2B5EF4-FFF2-40B4-BE49-F238E27FC236}">
                <a16:creationId xmlns:a16="http://schemas.microsoft.com/office/drawing/2014/main" id="{9668CFBC-FB90-75DC-C7DA-CDED1E3FF6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4:notes">
            <a:extLst>
              <a:ext uri="{FF2B5EF4-FFF2-40B4-BE49-F238E27FC236}">
                <a16:creationId xmlns:a16="http://schemas.microsoft.com/office/drawing/2014/main" id="{961F108A-03F3-21E2-580F-630EDB0C2B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409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397A8419-9BB5-C848-2DE1-EF2A7A5B606F}"/>
            </a:ext>
          </a:extLst>
        </p:cNvPr>
        <p:cNvGrpSpPr/>
        <p:nvPr/>
      </p:nvGrpSpPr>
      <p:grpSpPr>
        <a:xfrm>
          <a:off x="0" y="0"/>
          <a:ext cx="0" cy="0"/>
          <a:chOff x="0" y="0"/>
          <a:chExt cx="0" cy="0"/>
        </a:xfrm>
      </p:grpSpPr>
      <p:sp>
        <p:nvSpPr>
          <p:cNvPr id="326" name="Google Shape;326;p24:notes">
            <a:extLst>
              <a:ext uri="{FF2B5EF4-FFF2-40B4-BE49-F238E27FC236}">
                <a16:creationId xmlns:a16="http://schemas.microsoft.com/office/drawing/2014/main" id="{95A25EBA-2FE6-9B6C-5771-D0797DDB13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7" name="Google Shape;327;p24:notes">
            <a:extLst>
              <a:ext uri="{FF2B5EF4-FFF2-40B4-BE49-F238E27FC236}">
                <a16:creationId xmlns:a16="http://schemas.microsoft.com/office/drawing/2014/main" id="{69CCAE20-3800-D78A-652E-1C0958B2A4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762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47716085-884D-CCC1-FCC1-0E7E6D7F2C1C}"/>
            </a:ext>
          </a:extLst>
        </p:cNvPr>
        <p:cNvGrpSpPr/>
        <p:nvPr/>
      </p:nvGrpSpPr>
      <p:grpSpPr>
        <a:xfrm>
          <a:off x="0" y="0"/>
          <a:ext cx="0" cy="0"/>
          <a:chOff x="0" y="0"/>
          <a:chExt cx="0" cy="0"/>
        </a:xfrm>
      </p:grpSpPr>
      <p:sp>
        <p:nvSpPr>
          <p:cNvPr id="132" name="Google Shape;132;p6:notes">
            <a:extLst>
              <a:ext uri="{FF2B5EF4-FFF2-40B4-BE49-F238E27FC236}">
                <a16:creationId xmlns:a16="http://schemas.microsoft.com/office/drawing/2014/main" id="{D0AC24DA-3839-FADA-B219-525608DC601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6:notes">
            <a:extLst>
              <a:ext uri="{FF2B5EF4-FFF2-40B4-BE49-F238E27FC236}">
                <a16:creationId xmlns:a16="http://schemas.microsoft.com/office/drawing/2014/main" id="{8EA5A624-0E6C-5B72-8D8E-0FC6DB6A84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2437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3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3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3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9"/>
          <p:cNvSpPr>
            <a:spLocks noGrp="1"/>
          </p:cNvSpPr>
          <p:nvPr>
            <p:ph type="pic" idx="2"/>
          </p:nvPr>
        </p:nvSpPr>
        <p:spPr>
          <a:xfrm>
            <a:off x="1792288" y="612775"/>
            <a:ext cx="5486400" cy="4114800"/>
          </a:xfrm>
          <a:prstGeom prst="rect">
            <a:avLst/>
          </a:prstGeom>
          <a:noFill/>
          <a:ln>
            <a:noFill/>
          </a:ln>
        </p:spPr>
      </p:sp>
      <p:sp>
        <p:nvSpPr>
          <p:cNvPr id="68" name="Google Shape;68;p3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png"/><Relationship Id="rId4" Type="http://schemas.openxmlformats.org/officeDocument/2006/relationships/image" Target="../media/image39.jp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8.png"/><Relationship Id="rId7"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10" Type="http://schemas.openxmlformats.org/officeDocument/2006/relationships/image" Target="../media/image52.jpg"/><Relationship Id="rId4" Type="http://schemas.openxmlformats.org/officeDocument/2006/relationships/image" Target="../media/image46.jpg"/><Relationship Id="rId9"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jp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6491293" y="199384"/>
            <a:ext cx="1536013" cy="1536013"/>
          </a:xfrm>
          <a:custGeom>
            <a:avLst/>
            <a:gdLst/>
            <a:ahLst/>
            <a:cxnLst/>
            <a:rect l="l" t="t" r="r" b="b"/>
            <a:pathLst>
              <a:path w="1536013" h="1536013" extrusionOk="0">
                <a:moveTo>
                  <a:pt x="0" y="0"/>
                </a:moveTo>
                <a:lnTo>
                  <a:pt x="1536014" y="0"/>
                </a:lnTo>
                <a:lnTo>
                  <a:pt x="1536014" y="1536013"/>
                </a:lnTo>
                <a:lnTo>
                  <a:pt x="0" y="15360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89" name="Google Shape;89;p1"/>
          <p:cNvGraphicFramePr/>
          <p:nvPr>
            <p:extLst>
              <p:ext uri="{D42A27DB-BD31-4B8C-83A1-F6EECF244321}">
                <p14:modId xmlns:p14="http://schemas.microsoft.com/office/powerpoint/2010/main" val="163769139"/>
              </p:ext>
            </p:extLst>
          </p:nvPr>
        </p:nvGraphicFramePr>
        <p:xfrm>
          <a:off x="3408839" y="6242808"/>
          <a:ext cx="11470325" cy="3103100"/>
        </p:xfrm>
        <a:graphic>
          <a:graphicData uri="http://schemas.openxmlformats.org/drawingml/2006/table">
            <a:tbl>
              <a:tblPr>
                <a:noFill/>
                <a:tableStyleId>{B876E2CB-E3FC-46E2-84F8-5707C44F647B}</a:tableStyleId>
              </a:tblPr>
              <a:tblGrid>
                <a:gridCol w="4708100">
                  <a:extLst>
                    <a:ext uri="{9D8B030D-6E8A-4147-A177-3AD203B41FA5}">
                      <a16:colId xmlns:a16="http://schemas.microsoft.com/office/drawing/2014/main" val="20000"/>
                    </a:ext>
                  </a:extLst>
                </a:gridCol>
                <a:gridCol w="4853150">
                  <a:extLst>
                    <a:ext uri="{9D8B030D-6E8A-4147-A177-3AD203B41FA5}">
                      <a16:colId xmlns:a16="http://schemas.microsoft.com/office/drawing/2014/main" val="20001"/>
                    </a:ext>
                  </a:extLst>
                </a:gridCol>
                <a:gridCol w="1909075">
                  <a:extLst>
                    <a:ext uri="{9D8B030D-6E8A-4147-A177-3AD203B41FA5}">
                      <a16:colId xmlns:a16="http://schemas.microsoft.com/office/drawing/2014/main" val="20002"/>
                    </a:ext>
                  </a:extLst>
                </a:gridCol>
              </a:tblGrid>
              <a:tr h="1617850">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Sinh viên: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Phạm Duy Linh</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21020998</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23575">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Giảng viên hướng dẫn: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TS. Nguyễn Tuấn Cảnh</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61675">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0" name="Google Shape;90;p1"/>
          <p:cNvGraphicFramePr/>
          <p:nvPr/>
        </p:nvGraphicFramePr>
        <p:xfrm>
          <a:off x="6736131" y="5105400"/>
          <a:ext cx="4815725" cy="566611"/>
        </p:xfrm>
        <a:graphic>
          <a:graphicData uri="http://schemas.openxmlformats.org/drawingml/2006/table">
            <a:tbl>
              <a:tblPr>
                <a:noFill/>
                <a:tableStyleId>{B876E2CB-E3FC-46E2-84F8-5707C44F647B}</a:tableStyleId>
              </a:tblPr>
              <a:tblGrid>
                <a:gridCol w="4815725">
                  <a:extLst>
                    <a:ext uri="{9D8B030D-6E8A-4147-A177-3AD203B41FA5}">
                      <a16:colId xmlns:a16="http://schemas.microsoft.com/office/drawing/2014/main" val="20000"/>
                    </a:ext>
                  </a:extLst>
                </a:gridCol>
              </a:tblGrid>
              <a:tr h="322025">
                <a:tc>
                  <a:txBody>
                    <a:bodyPr/>
                    <a:lstStyle/>
                    <a:p>
                      <a:pPr marL="0" marR="0" lvl="0" indent="0" algn="ctr"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Ngành: Vật lý kỹ thuật</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 name="Google Shape;91;p1"/>
          <p:cNvSpPr/>
          <p:nvPr/>
        </p:nvSpPr>
        <p:spPr>
          <a:xfrm>
            <a:off x="289109" y="199384"/>
            <a:ext cx="3402120" cy="1292806"/>
          </a:xfrm>
          <a:custGeom>
            <a:avLst/>
            <a:gdLst/>
            <a:ahLst/>
            <a:cxnLst/>
            <a:rect l="l" t="t" r="r" b="b"/>
            <a:pathLst>
              <a:path w="3402120" h="1292806" extrusionOk="0">
                <a:moveTo>
                  <a:pt x="0" y="0"/>
                </a:moveTo>
                <a:lnTo>
                  <a:pt x="3402121" y="0"/>
                </a:lnTo>
                <a:lnTo>
                  <a:pt x="3402121" y="1292805"/>
                </a:lnTo>
                <a:lnTo>
                  <a:pt x="0" y="129280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646455" y="2536677"/>
            <a:ext cx="16995089" cy="21748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THIẾT KẾ, CHẾ TẠO MÁY TRÁNG PHỦ MÀNG MỎNG </a:t>
            </a:r>
            <a:endParaRPr sz="1400" b="0" i="0" u="none" strike="noStrike" cap="none" dirty="0">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(BLADE COATER)</a:t>
            </a:r>
            <a:endParaRPr sz="1400" b="0" i="0" u="none" strike="noStrike" cap="none" dirty="0">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ỨNG DỤNG TRONG LINH KIỆN CHUYỂN ĐỔI ĐIỆN NĂNG</a:t>
            </a:r>
            <a:endParaRPr sz="1400" b="0" i="0" u="none" strike="noStrike" cap="none" dirty="0">
              <a:solidFill>
                <a:srgbClr val="000000"/>
              </a:solidFill>
              <a:latin typeface="Arial"/>
              <a:ea typeface="Arial"/>
              <a:cs typeface="Arial"/>
              <a:sym typeface="Arial"/>
            </a:endParaRPr>
          </a:p>
        </p:txBody>
      </p:sp>
      <p:sp>
        <p:nvSpPr>
          <p:cNvPr id="93" name="Google Shape;93;p1"/>
          <p:cNvSpPr txBox="1"/>
          <p:nvPr/>
        </p:nvSpPr>
        <p:spPr>
          <a:xfrm>
            <a:off x="3408839" y="341883"/>
            <a:ext cx="11470321" cy="11810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TRƯỜNG ĐẠI HỌC CÔNG NGHỆ</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3000"/>
              <a:buFont typeface="Arial"/>
              <a:buNone/>
            </a:pPr>
            <a:r>
              <a:rPr lang="en-US" sz="3000" b="1" i="0" u="none" strike="noStrike" cap="none">
                <a:solidFill>
                  <a:srgbClr val="202020"/>
                </a:solidFill>
                <a:latin typeface="Arial"/>
                <a:ea typeface="Arial"/>
                <a:cs typeface="Arial"/>
                <a:sym typeface="Arial"/>
              </a:rPr>
              <a:t>KHOA VẬT LÝ KỸ THUẬT VÀ CÔNG NGHỆ NANO</a:t>
            </a:r>
            <a:endParaRPr sz="1400" b="0" i="0" u="none" strike="noStrike" cap="none">
              <a:solidFill>
                <a:srgbClr val="000000"/>
              </a:solidFill>
              <a:latin typeface="Arial"/>
              <a:ea typeface="Arial"/>
              <a:cs typeface="Arial"/>
              <a:sym typeface="Arial"/>
            </a:endParaRPr>
          </a:p>
        </p:txBody>
      </p:sp>
      <p:sp>
        <p:nvSpPr>
          <p:cNvPr id="10" name="Rectangle 9">
            <a:extLst>
              <a:ext uri="{FF2B5EF4-FFF2-40B4-BE49-F238E27FC236}">
                <a16:creationId xmlns:a16="http://schemas.microsoft.com/office/drawing/2014/main" id="{EAFEB8AF-78ED-4C89-B6A9-B3E6B54BABE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160" name="Google Shape;160;p9"/>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dirty="0" err="1">
                <a:solidFill>
                  <a:srgbClr val="202020"/>
                </a:solidFill>
                <a:latin typeface="Arial"/>
                <a:ea typeface="Arial"/>
                <a:cs typeface="Arial"/>
                <a:sym typeface="Arial"/>
              </a:rPr>
              <a:t>Thiết</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kế</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bộ</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chuyển</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động</a:t>
            </a:r>
            <a:r>
              <a:rPr lang="en-US" sz="3000" b="1"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khung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phận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Hệ</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thống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khí</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Nâng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bảo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a:t>
            </a: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p:txBody>
      </p:sp>
      <p:sp>
        <p:nvSpPr>
          <p:cNvPr id="5" name="Frame 4">
            <a:extLst>
              <a:ext uri="{FF2B5EF4-FFF2-40B4-BE49-F238E27FC236}">
                <a16:creationId xmlns:a16="http://schemas.microsoft.com/office/drawing/2014/main" id="{1AD798E0-3C1B-4B73-9156-8FCEA51E9012}"/>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088FF604-7A36-36F3-05C6-D9872BA3EC7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9</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p:nvPr/>
        </p:nvSpPr>
        <p:spPr>
          <a:xfrm>
            <a:off x="9002437" y="3156047"/>
            <a:ext cx="3519984" cy="2463245"/>
          </a:xfrm>
          <a:custGeom>
            <a:avLst/>
            <a:gdLst/>
            <a:ahLst/>
            <a:cxnLst/>
            <a:rect l="l" t="t" r="r" b="b"/>
            <a:pathLst>
              <a:path w="3519984" h="2463245" extrusionOk="0">
                <a:moveTo>
                  <a:pt x="0" y="0"/>
                </a:moveTo>
                <a:lnTo>
                  <a:pt x="3519984" y="0"/>
                </a:lnTo>
                <a:lnTo>
                  <a:pt x="3519984" y="2463245"/>
                </a:lnTo>
                <a:lnTo>
                  <a:pt x="0" y="246324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10"/>
          <p:cNvSpPr/>
          <p:nvPr/>
        </p:nvSpPr>
        <p:spPr>
          <a:xfrm>
            <a:off x="4100711" y="2995301"/>
            <a:ext cx="5128173" cy="3883146"/>
          </a:xfrm>
          <a:custGeom>
            <a:avLst/>
            <a:gdLst/>
            <a:ahLst/>
            <a:cxnLst/>
            <a:rect l="l" t="t" r="r" b="b"/>
            <a:pathLst>
              <a:path w="5923991" h="4228249" extrusionOk="0">
                <a:moveTo>
                  <a:pt x="0" y="0"/>
                </a:moveTo>
                <a:lnTo>
                  <a:pt x="5923991" y="0"/>
                </a:lnTo>
                <a:lnTo>
                  <a:pt x="5923991" y="4228248"/>
                </a:lnTo>
                <a:lnTo>
                  <a:pt x="0" y="422824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10"/>
          <p:cNvSpPr/>
          <p:nvPr/>
        </p:nvSpPr>
        <p:spPr>
          <a:xfrm>
            <a:off x="12038622" y="1896892"/>
            <a:ext cx="6979412" cy="4981555"/>
          </a:xfrm>
          <a:custGeom>
            <a:avLst/>
            <a:gdLst/>
            <a:ahLst/>
            <a:cxnLst/>
            <a:rect l="l" t="t" r="r" b="b"/>
            <a:pathLst>
              <a:path w="6979412" h="4981555" extrusionOk="0">
                <a:moveTo>
                  <a:pt x="0" y="0"/>
                </a:moveTo>
                <a:lnTo>
                  <a:pt x="6979413" y="0"/>
                </a:lnTo>
                <a:lnTo>
                  <a:pt x="6979413" y="4981556"/>
                </a:lnTo>
                <a:lnTo>
                  <a:pt x="0" y="498155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10"/>
          <p:cNvSpPr txBox="1"/>
          <p:nvPr/>
        </p:nvSpPr>
        <p:spPr>
          <a:xfrm>
            <a:off x="7356786" y="8109152"/>
            <a:ext cx="357442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202020"/>
                </a:solidFill>
                <a:latin typeface="Arial"/>
                <a:ea typeface="Arial"/>
                <a:cs typeface="Arial"/>
                <a:sym typeface="Arial"/>
              </a:rPr>
              <a:t>Hình 8: Thiết kế cơ khí</a:t>
            </a:r>
            <a:endParaRPr sz="1400" b="0" i="0" u="none" strike="noStrike" cap="none">
              <a:solidFill>
                <a:srgbClr val="000000"/>
              </a:solidFill>
              <a:latin typeface="Arial"/>
              <a:ea typeface="Arial"/>
              <a:cs typeface="Arial"/>
              <a:sym typeface="Arial"/>
            </a:endParaRPr>
          </a:p>
        </p:txBody>
      </p:sp>
      <p:sp>
        <p:nvSpPr>
          <p:cNvPr id="169" name="Google Shape;169;p10"/>
          <p:cNvSpPr txBox="1"/>
          <p:nvPr/>
        </p:nvSpPr>
        <p:spPr>
          <a:xfrm>
            <a:off x="1667374" y="6969969"/>
            <a:ext cx="2574494"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Khung máy</a:t>
            </a:r>
            <a:endParaRPr sz="1400" b="0" i="0" u="none" strike="noStrike" cap="none">
              <a:solidFill>
                <a:srgbClr val="000000"/>
              </a:solidFill>
              <a:latin typeface="Arial"/>
              <a:ea typeface="Arial"/>
              <a:cs typeface="Arial"/>
              <a:sym typeface="Arial"/>
            </a:endParaRPr>
          </a:p>
        </p:txBody>
      </p:sp>
      <p:sp>
        <p:nvSpPr>
          <p:cNvPr id="170" name="Google Shape;170;p10"/>
          <p:cNvSpPr txBox="1"/>
          <p:nvPr/>
        </p:nvSpPr>
        <p:spPr>
          <a:xfrm>
            <a:off x="9087729" y="6969969"/>
            <a:ext cx="3349401"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Trục chuyển động</a:t>
            </a:r>
            <a:endParaRPr sz="1400" b="0" i="0" u="none" strike="noStrike" cap="none">
              <a:solidFill>
                <a:srgbClr val="000000"/>
              </a:solidFill>
              <a:latin typeface="Arial"/>
              <a:ea typeface="Arial"/>
              <a:cs typeface="Arial"/>
              <a:sym typeface="Arial"/>
            </a:endParaRPr>
          </a:p>
        </p:txBody>
      </p:sp>
      <p:sp>
        <p:nvSpPr>
          <p:cNvPr id="171" name="Google Shape;171;p10"/>
          <p:cNvSpPr txBox="1"/>
          <p:nvPr/>
        </p:nvSpPr>
        <p:spPr>
          <a:xfrm>
            <a:off x="13853628" y="6969969"/>
            <a:ext cx="3349401"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Hệ gá mẫu</a:t>
            </a:r>
            <a:endParaRPr sz="1400" b="0" i="0" u="none" strike="noStrike" cap="none">
              <a:solidFill>
                <a:srgbClr val="000000"/>
              </a:solidFill>
              <a:latin typeface="Arial"/>
              <a:ea typeface="Arial"/>
              <a:cs typeface="Arial"/>
              <a:sym typeface="Arial"/>
            </a:endParaRPr>
          </a:p>
        </p:txBody>
      </p:sp>
      <p:sp>
        <p:nvSpPr>
          <p:cNvPr id="172" name="Google Shape;172;p10"/>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cơ khí</a:t>
            </a:r>
            <a:endParaRPr sz="1400" b="0" i="0" u="none" strike="noStrike" cap="none">
              <a:solidFill>
                <a:srgbClr val="000000"/>
              </a:solidFill>
              <a:latin typeface="Arial"/>
              <a:ea typeface="Arial"/>
              <a:cs typeface="Arial"/>
              <a:sym typeface="Arial"/>
            </a:endParaRPr>
          </a:p>
        </p:txBody>
      </p:sp>
      <p:sp>
        <p:nvSpPr>
          <p:cNvPr id="173" name="Google Shape;173;p10"/>
          <p:cNvSpPr txBox="1"/>
          <p:nvPr/>
        </p:nvSpPr>
        <p:spPr>
          <a:xfrm>
            <a:off x="4990098" y="6969969"/>
            <a:ext cx="3349500" cy="461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Applicator Coater</a:t>
            </a:r>
            <a:endParaRPr sz="1400" b="0" i="0" u="none" strike="noStrike" cap="none">
              <a:solidFill>
                <a:srgbClr val="000000"/>
              </a:solidFill>
              <a:latin typeface="Arial"/>
              <a:ea typeface="Arial"/>
              <a:cs typeface="Arial"/>
              <a:sym typeface="Arial"/>
            </a:endParaRPr>
          </a:p>
        </p:txBody>
      </p:sp>
      <p:pic>
        <p:nvPicPr>
          <p:cNvPr id="174" name="Google Shape;174;p10" descr="A white rectangular object with a black background&#10;&#10;AI-generated content may be incorrect."/>
          <p:cNvPicPr preferRelativeResize="0"/>
          <p:nvPr/>
        </p:nvPicPr>
        <p:blipFill rotWithShape="1">
          <a:blip r:embed="rId6">
            <a:alphaModFix/>
          </a:blip>
          <a:srcRect/>
          <a:stretch/>
        </p:blipFill>
        <p:spPr>
          <a:xfrm>
            <a:off x="-1326351" y="2661212"/>
            <a:ext cx="8846655" cy="3814402"/>
          </a:xfrm>
          <a:prstGeom prst="rect">
            <a:avLst/>
          </a:prstGeom>
          <a:noFill/>
          <a:ln>
            <a:noFill/>
          </a:ln>
        </p:spPr>
      </p:pic>
      <p:sp>
        <p:nvSpPr>
          <p:cNvPr id="2" name="Rectangle 1">
            <a:extLst>
              <a:ext uri="{FF2B5EF4-FFF2-40B4-BE49-F238E27FC236}">
                <a16:creationId xmlns:a16="http://schemas.microsoft.com/office/drawing/2014/main" id="{356DAE33-5FE5-F4D5-742F-1E0CDF91119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10</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animEffect transition="in" filter="fade">
                                      <p:cBhvr>
                                        <p:cTn id="9" dur="1000"/>
                                        <p:tgtEl>
                                          <p:spTgt spid="173"/>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10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180" name="Google Shape;180;p11"/>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a:solidFill>
                  <a:srgbClr val="202020"/>
                </a:solidFill>
                <a:latin typeface="Arial"/>
                <a:ea typeface="Arial"/>
                <a:cs typeface="Arial"/>
                <a:sym typeface="Arial"/>
              </a:rPr>
              <a:t>Thiết kế bộ chuyển động:</a:t>
            </a:r>
            <a:endParaRPr sz="1400" b="0" i="0" u="none" strike="noStrike" cap="none">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Kết cấu khung máy</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Cơ cấu chuyển động</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Bộ phận đế sơn phủ</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Hệ thống điều khiển cơ khí</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Nâng cấp, bảo trì</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p:txBody>
      </p:sp>
      <p:sp>
        <p:nvSpPr>
          <p:cNvPr id="181" name="Google Shape;181;p11"/>
          <p:cNvSpPr txBox="1"/>
          <p:nvPr/>
        </p:nvSpPr>
        <p:spPr>
          <a:xfrm>
            <a:off x="7196634" y="3333750"/>
            <a:ext cx="4085020" cy="3405741"/>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000000"/>
              </a:buClr>
              <a:buSzPts val="3000"/>
              <a:buFont typeface="Arial"/>
              <a:buChar char="•"/>
            </a:pPr>
            <a:r>
              <a:rPr lang="en-US" sz="3000" b="1" i="0" u="none" strike="noStrike" cap="none">
                <a:solidFill>
                  <a:srgbClr val="000000"/>
                </a:solidFill>
                <a:latin typeface="Arial"/>
                <a:ea typeface="Arial"/>
                <a:cs typeface="Arial"/>
                <a:sym typeface="Arial"/>
              </a:rPr>
              <a:t>Thiết kế vi xử lý:</a:t>
            </a:r>
            <a:endParaRPr sz="14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Vi xử lý</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Bộ nhớ</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Nguồn điện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Mạch điều khiển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Giao tiếp</a:t>
            </a:r>
            <a:endParaRPr sz="3000" b="0" i="0" u="none" strike="noStrike" cap="none">
              <a:solidFill>
                <a:srgbClr val="000000"/>
              </a:solidFill>
              <a:latin typeface="Arial"/>
              <a:ea typeface="Arial"/>
              <a:cs typeface="Arial"/>
              <a:sym typeface="Arial"/>
            </a:endParaRPr>
          </a:p>
        </p:txBody>
      </p:sp>
      <p:cxnSp>
        <p:nvCxnSpPr>
          <p:cNvPr id="182" name="Google Shape;182;p11"/>
          <p:cNvCxnSpPr/>
          <p:nvPr/>
        </p:nvCxnSpPr>
        <p:spPr>
          <a:xfrm>
            <a:off x="7142907" y="3486150"/>
            <a:ext cx="0" cy="3314700"/>
          </a:xfrm>
          <a:prstGeom prst="straightConnector1">
            <a:avLst/>
          </a:prstGeom>
          <a:noFill/>
          <a:ln w="38100" cap="flat" cmpd="sng">
            <a:solidFill>
              <a:srgbClr val="3849A2"/>
            </a:solidFill>
            <a:prstDash val="lgDash"/>
            <a:round/>
            <a:headEnd type="none" w="sm" len="sm"/>
            <a:tailEnd type="none" w="sm" len="sm"/>
          </a:ln>
        </p:spPr>
      </p:cxnSp>
      <p:sp>
        <p:nvSpPr>
          <p:cNvPr id="6" name="Frame 5">
            <a:extLst>
              <a:ext uri="{FF2B5EF4-FFF2-40B4-BE49-F238E27FC236}">
                <a16:creationId xmlns:a16="http://schemas.microsoft.com/office/drawing/2014/main" id="{091E8923-27F0-E8B9-3606-48B9B46B14B2}"/>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FA43AC5-CDEE-F192-3692-66A8167EE9BA}"/>
              </a:ext>
            </a:extLst>
          </p:cNvPr>
          <p:cNvSpPr/>
          <p:nvPr/>
        </p:nvSpPr>
        <p:spPr>
          <a:xfrm>
            <a:off x="7316443" y="3276600"/>
            <a:ext cx="4392958" cy="4387850"/>
          </a:xfrm>
          <a:prstGeom prst="frame">
            <a:avLst>
              <a:gd name="adj1" fmla="val 23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0C80965-851F-0724-7836-9F750C57D49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11</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8296656" y="9199100"/>
            <a:ext cx="8335642"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88" name="Google Shape;188;p12"/>
          <p:cNvSpPr txBox="1"/>
          <p:nvPr/>
        </p:nvSpPr>
        <p:spPr>
          <a:xfrm>
            <a:off x="1325335" y="3048000"/>
            <a:ext cx="5761266" cy="398282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000000"/>
                </a:solidFill>
                <a:latin typeface="Arial"/>
                <a:ea typeface="Arial"/>
                <a:cs typeface="Arial"/>
                <a:sym typeface="Arial"/>
              </a:rPr>
              <a:t>Sử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dụng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linh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kiện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phù</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hợp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có</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thể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tùy</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chỉnh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đáp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ứng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yêu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cầu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chế</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tạo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khác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nhau</a:t>
            </a:r>
            <a:r>
              <a:rPr lang="en-US" sz="3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000000"/>
                </a:solidFill>
                <a:latin typeface="Arial"/>
                <a:ea typeface="Arial"/>
                <a:cs typeface="Arial"/>
                <a:sym typeface="Arial"/>
              </a:rPr>
              <a:t>Đảm</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bảo</a:t>
            </a:r>
            <a:r>
              <a:rPr lang="en-US" sz="3000" b="0" i="0" u="none" strike="noStrike" cap="none" dirty="0">
                <a:solidFill>
                  <a:srgbClr val="000000"/>
                </a:solidFill>
                <a:latin typeface="Arial"/>
                <a:ea typeface="Arial"/>
                <a:cs typeface="Arial"/>
                <a:sym typeface="Arial"/>
              </a:rPr>
              <a:t> chi </a:t>
            </a:r>
            <a:r>
              <a:rPr lang="en-US" sz="3000" b="0" i="0" u="none" strike="noStrike" cap="none" dirty="0" err="1">
                <a:solidFill>
                  <a:srgbClr val="000000"/>
                </a:solidFill>
                <a:latin typeface="Arial"/>
                <a:ea typeface="Arial"/>
                <a:cs typeface="Arial"/>
                <a:sym typeface="Arial"/>
              </a:rPr>
              <a:t>phí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chế</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tạo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phù</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hợp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phổ</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biến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trong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phòng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thí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nghiệm</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mục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đích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nghiên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cứu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giảng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dạy</a:t>
            </a:r>
            <a:r>
              <a:rPr lang="en-US" sz="3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89" name="Google Shape;189;p12"/>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sz="1400" b="0" i="0" u="none" strike="noStrike" cap="none">
              <a:solidFill>
                <a:srgbClr val="000000"/>
              </a:solidFill>
              <a:latin typeface="Arial"/>
              <a:ea typeface="Arial"/>
              <a:cs typeface="Arial"/>
              <a:sym typeface="Arial"/>
            </a:endParaRPr>
          </a:p>
        </p:txBody>
      </p:sp>
      <p:pic>
        <p:nvPicPr>
          <p:cNvPr id="190" name="Google Shape;190;p12"/>
          <p:cNvPicPr preferRelativeResize="0"/>
          <p:nvPr/>
        </p:nvPicPr>
        <p:blipFill rotWithShape="1">
          <a:blip r:embed="rId3">
            <a:alphaModFix/>
          </a:blip>
          <a:srcRect/>
          <a:stretch/>
        </p:blipFill>
        <p:spPr>
          <a:xfrm>
            <a:off x="6824917" y="88156"/>
            <a:ext cx="11279120" cy="9703544"/>
          </a:xfrm>
          <a:prstGeom prst="rect">
            <a:avLst/>
          </a:prstGeom>
          <a:noFill/>
          <a:ln>
            <a:noFill/>
          </a:ln>
        </p:spPr>
      </p:pic>
      <p:sp>
        <p:nvSpPr>
          <p:cNvPr id="2" name="Rectangle 1">
            <a:extLst>
              <a:ext uri="{FF2B5EF4-FFF2-40B4-BE49-F238E27FC236}">
                <a16:creationId xmlns:a16="http://schemas.microsoft.com/office/drawing/2014/main" id="{CDB1C99C-D82D-7E5D-899E-FA6CC41AA45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8">
                                            <p:txEl>
                                              <p:pRg st="0" end="0"/>
                                            </p:txEl>
                                          </p:spTgt>
                                        </p:tgtEl>
                                      </p:cBhvr>
                                    </p:animEffect>
                                    <p:set>
                                      <p:cBhvr>
                                        <p:cTn id="7" dur="1" fill="hold">
                                          <p:stCondLst>
                                            <p:cond delay="499"/>
                                          </p:stCondLst>
                                        </p:cTn>
                                        <p:tgtEl>
                                          <p:spTgt spid="188">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8">
                                            <p:txEl>
                                              <p:pRg st="1" end="1"/>
                                            </p:txEl>
                                          </p:spTgt>
                                        </p:tgtEl>
                                      </p:cBhvr>
                                    </p:animEffect>
                                    <p:set>
                                      <p:cBhvr>
                                        <p:cTn id="10" dur="1" fill="hold">
                                          <p:stCondLst>
                                            <p:cond delay="499"/>
                                          </p:stCondLst>
                                        </p:cTn>
                                        <p:tgtEl>
                                          <p:spTgt spid="188">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37D50F3-6F35-DBD6-5E71-9C3978594AA9}"/>
            </a:ext>
          </a:extLst>
        </p:cNvPr>
        <p:cNvGrpSpPr/>
        <p:nvPr/>
      </p:nvGrpSpPr>
      <p:grpSpPr>
        <a:xfrm>
          <a:off x="0" y="0"/>
          <a:ext cx="0" cy="0"/>
          <a:chOff x="0" y="0"/>
          <a:chExt cx="0" cy="0"/>
        </a:xfrm>
      </p:grpSpPr>
      <p:sp>
        <p:nvSpPr>
          <p:cNvPr id="187" name="Google Shape;187;p12">
            <a:extLst>
              <a:ext uri="{FF2B5EF4-FFF2-40B4-BE49-F238E27FC236}">
                <a16:creationId xmlns:a16="http://schemas.microsoft.com/office/drawing/2014/main" id="{0739174E-954F-F20E-8831-B6877819FA0F}"/>
              </a:ext>
            </a:extLst>
          </p:cNvPr>
          <p:cNvSpPr txBox="1"/>
          <p:nvPr/>
        </p:nvSpPr>
        <p:spPr>
          <a:xfrm>
            <a:off x="987107" y="7714592"/>
            <a:ext cx="6373813"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89" name="Google Shape;189;p12">
            <a:extLst>
              <a:ext uri="{FF2B5EF4-FFF2-40B4-BE49-F238E27FC236}">
                <a16:creationId xmlns:a16="http://schemas.microsoft.com/office/drawing/2014/main" id="{A2559755-0A6D-9F3E-9AAC-72B2C36B8BF7}"/>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sz="1400" b="0" i="0" u="none" strike="noStrike" cap="none">
              <a:solidFill>
                <a:srgbClr val="000000"/>
              </a:solidFill>
              <a:latin typeface="Arial"/>
              <a:ea typeface="Arial"/>
              <a:cs typeface="Arial"/>
              <a:sym typeface="Arial"/>
            </a:endParaRPr>
          </a:p>
        </p:txBody>
      </p:sp>
      <p:pic>
        <p:nvPicPr>
          <p:cNvPr id="190" name="Google Shape;190;p12">
            <a:extLst>
              <a:ext uri="{FF2B5EF4-FFF2-40B4-BE49-F238E27FC236}">
                <a16:creationId xmlns:a16="http://schemas.microsoft.com/office/drawing/2014/main" id="{F0887E98-D434-2961-A28A-2294291A8CB5}"/>
              </a:ext>
            </a:extLst>
          </p:cNvPr>
          <p:cNvPicPr preferRelativeResize="0"/>
          <p:nvPr/>
        </p:nvPicPr>
        <p:blipFill rotWithShape="1">
          <a:blip r:embed="rId3">
            <a:alphaModFix/>
          </a:blip>
          <a:srcRect/>
          <a:stretch/>
        </p:blipFill>
        <p:spPr>
          <a:xfrm>
            <a:off x="594360" y="2283962"/>
            <a:ext cx="6647688" cy="5719075"/>
          </a:xfrm>
          <a:prstGeom prst="rect">
            <a:avLst/>
          </a:prstGeom>
          <a:noFill/>
          <a:ln>
            <a:noFill/>
          </a:ln>
        </p:spPr>
      </p:pic>
      <p:pic>
        <p:nvPicPr>
          <p:cNvPr id="2" name="Picture 1" descr="A blue electronic board with wires and a white background&#10;&#10;AI-generated content may be incorrect.">
            <a:extLst>
              <a:ext uri="{FF2B5EF4-FFF2-40B4-BE49-F238E27FC236}">
                <a16:creationId xmlns:a16="http://schemas.microsoft.com/office/drawing/2014/main" id="{860DC7A5-5783-C51A-B562-B535FB3EC364}"/>
              </a:ext>
            </a:extLst>
          </p:cNvPr>
          <p:cNvPicPr>
            <a:picLocks noChangeAspect="1"/>
          </p:cNvPicPr>
          <p:nvPr/>
        </p:nvPicPr>
        <p:blipFill>
          <a:blip r:embed="rId4"/>
          <a:stretch>
            <a:fillRect/>
          </a:stretch>
        </p:blipFill>
        <p:spPr>
          <a:xfrm>
            <a:off x="4600685" y="5224768"/>
            <a:ext cx="190390" cy="190390"/>
          </a:xfrm>
          <a:prstGeom prst="rect">
            <a:avLst/>
          </a:prstGeom>
        </p:spPr>
      </p:pic>
      <p:pic>
        <p:nvPicPr>
          <p:cNvPr id="3" name="Picture 2" descr="A black electronic device with a green terminal&#10;&#10;AI-generated content may be incorrect.">
            <a:extLst>
              <a:ext uri="{FF2B5EF4-FFF2-40B4-BE49-F238E27FC236}">
                <a16:creationId xmlns:a16="http://schemas.microsoft.com/office/drawing/2014/main" id="{9F765F61-4792-9AF3-CB76-34511D4A2991}"/>
              </a:ext>
            </a:extLst>
          </p:cNvPr>
          <p:cNvPicPr>
            <a:picLocks noChangeAspect="1"/>
          </p:cNvPicPr>
          <p:nvPr/>
        </p:nvPicPr>
        <p:blipFill>
          <a:blip r:embed="rId5"/>
          <a:stretch>
            <a:fillRect/>
          </a:stretch>
        </p:blipFill>
        <p:spPr>
          <a:xfrm>
            <a:off x="4295958" y="4312534"/>
            <a:ext cx="228343" cy="228343"/>
          </a:xfrm>
          <a:prstGeom prst="rect">
            <a:avLst/>
          </a:prstGeom>
        </p:spPr>
      </p:pic>
      <p:pic>
        <p:nvPicPr>
          <p:cNvPr id="4" name="Picture 3" descr="A small electronic device with a blue screen&#10;&#10;AI-generated content may be incorrect.">
            <a:extLst>
              <a:ext uri="{FF2B5EF4-FFF2-40B4-BE49-F238E27FC236}">
                <a16:creationId xmlns:a16="http://schemas.microsoft.com/office/drawing/2014/main" id="{FB5061F5-2D5B-475F-416D-21CD1B4D2019}"/>
              </a:ext>
            </a:extLst>
          </p:cNvPr>
          <p:cNvPicPr>
            <a:picLocks noChangeAspect="1"/>
          </p:cNvPicPr>
          <p:nvPr/>
        </p:nvPicPr>
        <p:blipFill>
          <a:blip r:embed="rId6"/>
          <a:stretch>
            <a:fillRect/>
          </a:stretch>
        </p:blipFill>
        <p:spPr>
          <a:xfrm>
            <a:off x="3777350" y="5897879"/>
            <a:ext cx="289919" cy="193279"/>
          </a:xfrm>
          <a:prstGeom prst="rect">
            <a:avLst/>
          </a:prstGeom>
        </p:spPr>
      </p:pic>
      <p:pic>
        <p:nvPicPr>
          <p:cNvPr id="5" name="Picture 4" descr="A black round object with a small chip&#10;&#10;AI-generated content may be incorrect.">
            <a:extLst>
              <a:ext uri="{FF2B5EF4-FFF2-40B4-BE49-F238E27FC236}">
                <a16:creationId xmlns:a16="http://schemas.microsoft.com/office/drawing/2014/main" id="{6E74E227-BF68-4C14-9351-85D5FBFF9871}"/>
              </a:ext>
            </a:extLst>
          </p:cNvPr>
          <p:cNvPicPr>
            <a:picLocks noChangeAspect="1"/>
          </p:cNvPicPr>
          <p:nvPr/>
        </p:nvPicPr>
        <p:blipFill>
          <a:blip r:embed="rId7"/>
          <a:stretch>
            <a:fillRect/>
          </a:stretch>
        </p:blipFill>
        <p:spPr>
          <a:xfrm>
            <a:off x="2867418" y="5230952"/>
            <a:ext cx="266896" cy="266896"/>
          </a:xfrm>
          <a:prstGeom prst="rect">
            <a:avLst/>
          </a:prstGeom>
        </p:spPr>
      </p:pic>
      <p:pic>
        <p:nvPicPr>
          <p:cNvPr id="6" name="Picture 5" descr="A close-up of a circuit board&#10;&#10;AI-generated content may be incorrect.">
            <a:extLst>
              <a:ext uri="{FF2B5EF4-FFF2-40B4-BE49-F238E27FC236}">
                <a16:creationId xmlns:a16="http://schemas.microsoft.com/office/drawing/2014/main" id="{0FCD804B-E199-65D8-F2FC-DE8A0A279428}"/>
              </a:ext>
            </a:extLst>
          </p:cNvPr>
          <p:cNvPicPr>
            <a:picLocks noChangeAspect="1"/>
          </p:cNvPicPr>
          <p:nvPr/>
        </p:nvPicPr>
        <p:blipFill>
          <a:blip r:embed="rId8"/>
          <a:stretch>
            <a:fillRect/>
          </a:stretch>
        </p:blipFill>
        <p:spPr>
          <a:xfrm>
            <a:off x="3281592" y="4198362"/>
            <a:ext cx="236381" cy="228344"/>
          </a:xfrm>
          <a:prstGeom prst="rect">
            <a:avLst/>
          </a:prstGeom>
        </p:spPr>
      </p:pic>
      <p:sp>
        <p:nvSpPr>
          <p:cNvPr id="7" name="Rectangle 6">
            <a:extLst>
              <a:ext uri="{FF2B5EF4-FFF2-40B4-BE49-F238E27FC236}">
                <a16:creationId xmlns:a16="http://schemas.microsoft.com/office/drawing/2014/main" id="{F733EC64-FF8C-4842-550F-80580ABAA672}"/>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35230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E56331A0-DA01-49BC-2167-5E80059817EF}"/>
            </a:ext>
          </a:extLst>
        </p:cNvPr>
        <p:cNvGrpSpPr/>
        <p:nvPr/>
      </p:nvGrpSpPr>
      <p:grpSpPr>
        <a:xfrm>
          <a:off x="0" y="0"/>
          <a:ext cx="0" cy="0"/>
          <a:chOff x="0" y="0"/>
          <a:chExt cx="0" cy="0"/>
        </a:xfrm>
      </p:grpSpPr>
      <p:sp>
        <p:nvSpPr>
          <p:cNvPr id="187" name="Google Shape;187;p12">
            <a:extLst>
              <a:ext uri="{FF2B5EF4-FFF2-40B4-BE49-F238E27FC236}">
                <a16:creationId xmlns:a16="http://schemas.microsoft.com/office/drawing/2014/main" id="{DE2C64B6-1DA8-BA03-5FB9-301F259C525E}"/>
              </a:ext>
            </a:extLst>
          </p:cNvPr>
          <p:cNvSpPr txBox="1"/>
          <p:nvPr/>
        </p:nvSpPr>
        <p:spPr>
          <a:xfrm>
            <a:off x="987107" y="7714592"/>
            <a:ext cx="6373813"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189" name="Google Shape;189;p12">
            <a:extLst>
              <a:ext uri="{FF2B5EF4-FFF2-40B4-BE49-F238E27FC236}">
                <a16:creationId xmlns:a16="http://schemas.microsoft.com/office/drawing/2014/main" id="{8AE4461A-85B0-7A60-860C-E36E3D4405EC}"/>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lang="en-US" sz="1400" b="0" i="0" u="none" strike="noStrike" cap="none">
              <a:solidFill>
                <a:srgbClr val="000000"/>
              </a:solidFill>
              <a:latin typeface="Arial"/>
              <a:ea typeface="Arial"/>
              <a:cs typeface="Arial"/>
              <a:sym typeface="Arial"/>
            </a:endParaRPr>
          </a:p>
        </p:txBody>
      </p:sp>
      <p:pic>
        <p:nvPicPr>
          <p:cNvPr id="190" name="Google Shape;190;p12">
            <a:extLst>
              <a:ext uri="{FF2B5EF4-FFF2-40B4-BE49-F238E27FC236}">
                <a16:creationId xmlns:a16="http://schemas.microsoft.com/office/drawing/2014/main" id="{7A5A9206-258B-EF5D-15FB-3D4CCD03F66F}"/>
              </a:ext>
            </a:extLst>
          </p:cNvPr>
          <p:cNvPicPr preferRelativeResize="0"/>
          <p:nvPr/>
        </p:nvPicPr>
        <p:blipFill rotWithShape="1">
          <a:blip r:embed="rId3">
            <a:alphaModFix/>
          </a:blip>
          <a:srcRect/>
          <a:stretch/>
        </p:blipFill>
        <p:spPr>
          <a:xfrm>
            <a:off x="594360" y="2283962"/>
            <a:ext cx="6647688" cy="5719075"/>
          </a:xfrm>
          <a:prstGeom prst="rect">
            <a:avLst/>
          </a:prstGeom>
          <a:noFill/>
          <a:ln>
            <a:noFill/>
          </a:ln>
        </p:spPr>
      </p:pic>
      <p:pic>
        <p:nvPicPr>
          <p:cNvPr id="5" name="Picture 4" descr="A close-up of a circuit board&#10;&#10;AI-generated content may be incorrect.">
            <a:extLst>
              <a:ext uri="{FF2B5EF4-FFF2-40B4-BE49-F238E27FC236}">
                <a16:creationId xmlns:a16="http://schemas.microsoft.com/office/drawing/2014/main" id="{2B3DBCC1-63F3-1330-D096-AEA0132EF683}"/>
              </a:ext>
            </a:extLst>
          </p:cNvPr>
          <p:cNvPicPr>
            <a:picLocks noChangeAspect="1"/>
          </p:cNvPicPr>
          <p:nvPr/>
        </p:nvPicPr>
        <p:blipFill>
          <a:blip r:embed="rId4"/>
          <a:stretch>
            <a:fillRect/>
          </a:stretch>
        </p:blipFill>
        <p:spPr>
          <a:xfrm>
            <a:off x="12719306" y="7092949"/>
            <a:ext cx="2386582" cy="2305438"/>
          </a:xfrm>
          <a:prstGeom prst="rect">
            <a:avLst/>
          </a:prstGeom>
        </p:spPr>
      </p:pic>
      <p:pic>
        <p:nvPicPr>
          <p:cNvPr id="7" name="Picture 6" descr="A small electronic device with a blue screen&#10;&#10;AI-generated content may be incorrect.">
            <a:extLst>
              <a:ext uri="{FF2B5EF4-FFF2-40B4-BE49-F238E27FC236}">
                <a16:creationId xmlns:a16="http://schemas.microsoft.com/office/drawing/2014/main" id="{66619033-6108-9AE2-9A9F-B47BDBFE99CD}"/>
              </a:ext>
            </a:extLst>
          </p:cNvPr>
          <p:cNvPicPr>
            <a:picLocks noChangeAspect="1"/>
          </p:cNvPicPr>
          <p:nvPr/>
        </p:nvPicPr>
        <p:blipFill>
          <a:blip r:embed="rId5"/>
          <a:stretch>
            <a:fillRect/>
          </a:stretch>
        </p:blipFill>
        <p:spPr>
          <a:xfrm rot="1598754">
            <a:off x="12719306" y="1516020"/>
            <a:ext cx="3458157" cy="2305438"/>
          </a:xfrm>
          <a:prstGeom prst="rect">
            <a:avLst/>
          </a:prstGeom>
        </p:spPr>
      </p:pic>
      <p:pic>
        <p:nvPicPr>
          <p:cNvPr id="9" name="Picture 8" descr="A black electronic device with a green terminal&#10;&#10;AI-generated content may be incorrect.">
            <a:extLst>
              <a:ext uri="{FF2B5EF4-FFF2-40B4-BE49-F238E27FC236}">
                <a16:creationId xmlns:a16="http://schemas.microsoft.com/office/drawing/2014/main" id="{D2CF5218-502F-D24A-933B-3061B38EEB53}"/>
              </a:ext>
            </a:extLst>
          </p:cNvPr>
          <p:cNvPicPr>
            <a:picLocks noChangeAspect="1"/>
          </p:cNvPicPr>
          <p:nvPr/>
        </p:nvPicPr>
        <p:blipFill>
          <a:blip r:embed="rId6"/>
          <a:stretch>
            <a:fillRect/>
          </a:stretch>
        </p:blipFill>
        <p:spPr>
          <a:xfrm>
            <a:off x="7578654" y="1032518"/>
            <a:ext cx="3530081" cy="3530081"/>
          </a:xfrm>
          <a:prstGeom prst="rect">
            <a:avLst/>
          </a:prstGeom>
        </p:spPr>
      </p:pic>
      <p:pic>
        <p:nvPicPr>
          <p:cNvPr id="11" name="Picture 10" descr="A black round object with a small chip&#10;&#10;AI-generated content may be incorrect.">
            <a:extLst>
              <a:ext uri="{FF2B5EF4-FFF2-40B4-BE49-F238E27FC236}">
                <a16:creationId xmlns:a16="http://schemas.microsoft.com/office/drawing/2014/main" id="{D9CA1831-FAA4-0FDA-329A-DF6448C90040}"/>
              </a:ext>
            </a:extLst>
          </p:cNvPr>
          <p:cNvPicPr>
            <a:picLocks noChangeAspect="1"/>
          </p:cNvPicPr>
          <p:nvPr/>
        </p:nvPicPr>
        <p:blipFill>
          <a:blip r:embed="rId7"/>
          <a:stretch>
            <a:fillRect/>
          </a:stretch>
        </p:blipFill>
        <p:spPr>
          <a:xfrm>
            <a:off x="7578655" y="6763314"/>
            <a:ext cx="3028385" cy="3028385"/>
          </a:xfrm>
          <a:prstGeom prst="rect">
            <a:avLst/>
          </a:prstGeom>
        </p:spPr>
      </p:pic>
      <p:pic>
        <p:nvPicPr>
          <p:cNvPr id="3" name="Picture 2" descr="A blue electronic board with wires and a white background&#10;&#10;AI-generated content may be incorrect.">
            <a:extLst>
              <a:ext uri="{FF2B5EF4-FFF2-40B4-BE49-F238E27FC236}">
                <a16:creationId xmlns:a16="http://schemas.microsoft.com/office/drawing/2014/main" id="{E8ACBBCF-88C2-9FF0-30CF-D3C7FFFA71FE}"/>
              </a:ext>
            </a:extLst>
          </p:cNvPr>
          <p:cNvPicPr>
            <a:picLocks noChangeAspect="1"/>
          </p:cNvPicPr>
          <p:nvPr/>
        </p:nvPicPr>
        <p:blipFill>
          <a:blip r:embed="rId8"/>
          <a:stretch>
            <a:fillRect/>
          </a:stretch>
        </p:blipFill>
        <p:spPr>
          <a:xfrm>
            <a:off x="10293694" y="4260748"/>
            <a:ext cx="2927307" cy="2927307"/>
          </a:xfrm>
          <a:prstGeom prst="rect">
            <a:avLst/>
          </a:prstGeom>
        </p:spPr>
      </p:pic>
      <p:sp>
        <p:nvSpPr>
          <p:cNvPr id="15" name="TextBox 14">
            <a:extLst>
              <a:ext uri="{FF2B5EF4-FFF2-40B4-BE49-F238E27FC236}">
                <a16:creationId xmlns:a16="http://schemas.microsoft.com/office/drawing/2014/main" id="{C41BF125-88E9-26E5-5D9B-69A522C53E62}"/>
              </a:ext>
            </a:extLst>
          </p:cNvPr>
          <p:cNvSpPr txBox="1"/>
          <p:nvPr/>
        </p:nvSpPr>
        <p:spPr>
          <a:xfrm>
            <a:off x="8876376" y="4159670"/>
            <a:ext cx="1417318"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Driver TB6600</a:t>
            </a:r>
            <a:endParaRPr lang="en-US" dirty="0"/>
          </a:p>
        </p:txBody>
      </p:sp>
      <p:sp>
        <p:nvSpPr>
          <p:cNvPr id="17" name="TextBox 16">
            <a:extLst>
              <a:ext uri="{FF2B5EF4-FFF2-40B4-BE49-F238E27FC236}">
                <a16:creationId xmlns:a16="http://schemas.microsoft.com/office/drawing/2014/main" id="{30218A4B-706B-7441-0519-F257AD0A55E5}"/>
              </a:ext>
            </a:extLst>
          </p:cNvPr>
          <p:cNvSpPr txBox="1"/>
          <p:nvPr/>
        </p:nvSpPr>
        <p:spPr>
          <a:xfrm>
            <a:off x="13756222" y="3357802"/>
            <a:ext cx="1947672"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hình</a:t>
            </a:r>
            <a:r>
              <a:rPr lang="en-US" sz="1400" b="0" i="0" u="none" strike="noStrike" cap="none" dirty="0">
                <a:solidFill>
                  <a:srgbClr val="202020"/>
                </a:solidFill>
                <a:latin typeface="Arial"/>
                <a:ea typeface="Arial"/>
                <a:cs typeface="Arial"/>
                <a:sym typeface="Arial"/>
              </a:rPr>
              <a:t> LCD</a:t>
            </a:r>
            <a:endParaRPr lang="en-US" dirty="0"/>
          </a:p>
        </p:txBody>
      </p:sp>
      <p:sp>
        <p:nvSpPr>
          <p:cNvPr id="19" name="TextBox 18">
            <a:extLst>
              <a:ext uri="{FF2B5EF4-FFF2-40B4-BE49-F238E27FC236}">
                <a16:creationId xmlns:a16="http://schemas.microsoft.com/office/drawing/2014/main" id="{11141DAF-7427-E5C4-03A5-61D8F53AD5A8}"/>
              </a:ext>
            </a:extLst>
          </p:cNvPr>
          <p:cNvSpPr txBox="1"/>
          <p:nvPr/>
        </p:nvSpPr>
        <p:spPr>
          <a:xfrm>
            <a:off x="8618220" y="9483922"/>
            <a:ext cx="1051560"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Joystick</a:t>
            </a:r>
            <a:endParaRPr lang="en-US" dirty="0"/>
          </a:p>
        </p:txBody>
      </p:sp>
      <p:sp>
        <p:nvSpPr>
          <p:cNvPr id="21" name="TextBox 20">
            <a:extLst>
              <a:ext uri="{FF2B5EF4-FFF2-40B4-BE49-F238E27FC236}">
                <a16:creationId xmlns:a16="http://schemas.microsoft.com/office/drawing/2014/main" id="{108A4F9D-EF66-0721-8C14-C2EF8913A111}"/>
              </a:ext>
            </a:extLst>
          </p:cNvPr>
          <p:cNvSpPr txBox="1"/>
          <p:nvPr/>
        </p:nvSpPr>
        <p:spPr>
          <a:xfrm>
            <a:off x="11141167" y="6880278"/>
            <a:ext cx="1455735" cy="307777"/>
          </a:xfrm>
          <a:prstGeom prst="rect">
            <a:avLst/>
          </a:prstGeom>
          <a:noFill/>
        </p:spPr>
        <p:txBody>
          <a:bodyPr wrap="square">
            <a:spAutoFit/>
          </a:bodyPr>
          <a:lstStyle/>
          <a:p>
            <a:r>
              <a:rPr lang="en-US">
                <a:solidFill>
                  <a:srgbClr val="202020"/>
                </a:solidFill>
              </a:rPr>
              <a:t>Arduino uno</a:t>
            </a:r>
            <a:endParaRPr lang="en-US" dirty="0"/>
          </a:p>
        </p:txBody>
      </p:sp>
      <p:sp>
        <p:nvSpPr>
          <p:cNvPr id="23" name="TextBox 22">
            <a:extLst>
              <a:ext uri="{FF2B5EF4-FFF2-40B4-BE49-F238E27FC236}">
                <a16:creationId xmlns:a16="http://schemas.microsoft.com/office/drawing/2014/main" id="{400AB26D-061D-BB0D-ABFE-1064F7769167}"/>
              </a:ext>
            </a:extLst>
          </p:cNvPr>
          <p:cNvSpPr txBox="1"/>
          <p:nvPr/>
        </p:nvSpPr>
        <p:spPr>
          <a:xfrm>
            <a:off x="13486474" y="9424005"/>
            <a:ext cx="1243584" cy="307777"/>
          </a:xfrm>
          <a:prstGeom prst="rect">
            <a:avLst/>
          </a:prstGeom>
          <a:noFill/>
        </p:spPr>
        <p:txBody>
          <a:bodyPr wrap="square">
            <a:spAutoFit/>
          </a:bodyPr>
          <a:lstStyle/>
          <a:p>
            <a:r>
              <a:rPr lang="en-US" dirty="0">
                <a:solidFill>
                  <a:srgbClr val="202020"/>
                </a:solidFill>
              </a:rPr>
              <a:t>ESP 8266</a:t>
            </a:r>
            <a:endParaRPr lang="en-US" dirty="0"/>
          </a:p>
        </p:txBody>
      </p:sp>
      <p:sp>
        <p:nvSpPr>
          <p:cNvPr id="24" name="Rectangle 23">
            <a:extLst>
              <a:ext uri="{FF2B5EF4-FFF2-40B4-BE49-F238E27FC236}">
                <a16:creationId xmlns:a16="http://schemas.microsoft.com/office/drawing/2014/main" id="{10B4D0C0-C4C5-F4D2-6B8F-B1367D699F3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614254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p:nvPr/>
        </p:nvSpPr>
        <p:spPr>
          <a:xfrm>
            <a:off x="2306569" y="495300"/>
            <a:ext cx="12959509" cy="9266049"/>
          </a:xfrm>
          <a:custGeom>
            <a:avLst/>
            <a:gdLst/>
            <a:ahLst/>
            <a:cxnLst/>
            <a:rect l="l" t="t" r="r" b="b"/>
            <a:pathLst>
              <a:path w="10233581" h="7317010" extrusionOk="0">
                <a:moveTo>
                  <a:pt x="0" y="0"/>
                </a:moveTo>
                <a:lnTo>
                  <a:pt x="10233581" y="0"/>
                </a:lnTo>
                <a:lnTo>
                  <a:pt x="10233581" y="7317011"/>
                </a:lnTo>
                <a:lnTo>
                  <a:pt x="0" y="731701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13"/>
          <p:cNvSpPr txBox="1"/>
          <p:nvPr/>
        </p:nvSpPr>
        <p:spPr>
          <a:xfrm>
            <a:off x="4344130" y="9341423"/>
            <a:ext cx="959973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11: </a:t>
            </a:r>
            <a:r>
              <a:rPr lang="en-US" sz="2499" b="0" i="0" u="none" strike="noStrike" cap="none" dirty="0" err="1">
                <a:solidFill>
                  <a:srgbClr val="202020"/>
                </a:solidFill>
                <a:latin typeface="Arial"/>
                <a:ea typeface="Arial"/>
                <a:cs typeface="Arial"/>
                <a:sym typeface="Arial"/>
              </a:rPr>
              <a:t>Sơ</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đồ</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nguyên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lý</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khối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nguồn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của</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sơn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phủ</a:t>
            </a:r>
            <a:endParaRPr sz="2499" b="0" i="0" u="none" strike="noStrike" cap="none" dirty="0">
              <a:solidFill>
                <a:srgbClr val="202020"/>
              </a:solidFill>
              <a:latin typeface="Arial"/>
              <a:ea typeface="Arial"/>
              <a:cs typeface="Arial"/>
              <a:sym typeface="Arial"/>
            </a:endParaRPr>
          </a:p>
        </p:txBody>
      </p:sp>
      <p:sp>
        <p:nvSpPr>
          <p:cNvPr id="198" name="Google Shape;198;p13"/>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Phần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cứng</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4F0F82EA-93C5-DDC7-596B-46711062DFE0}"/>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13</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p:nvPr/>
        </p:nvSpPr>
        <p:spPr>
          <a:xfrm>
            <a:off x="727981" y="495300"/>
            <a:ext cx="16116686" cy="120032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Phần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cứng</a:t>
            </a:r>
            <a:endParaRPr lang="en-US" sz="1400" b="0" i="0" u="none" strike="noStrike" cap="none" dirty="0">
              <a:solidFill>
                <a:srgbClr val="000000"/>
              </a:solidFill>
              <a:latin typeface="Arial"/>
              <a:ea typeface="Arial"/>
              <a:cs typeface="Arial"/>
              <a:sym typeface="Arial"/>
            </a:endParaRPr>
          </a:p>
        </p:txBody>
      </p:sp>
      <p:sp>
        <p:nvSpPr>
          <p:cNvPr id="331" name="Google Shape;331;p24"/>
          <p:cNvSpPr txBox="1"/>
          <p:nvPr/>
        </p:nvSpPr>
        <p:spPr>
          <a:xfrm>
            <a:off x="4641576" y="8443507"/>
            <a:ext cx="8981698" cy="428835"/>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202020"/>
                </a:solidFill>
                <a:latin typeface="Arial"/>
                <a:ea typeface="Arial"/>
                <a:cs typeface="Arial"/>
                <a:sym typeface="Arial"/>
              </a:rPr>
              <a:t>Hình 19: Phần cơ khí của thiết bị a) thiết kế b) thực tế</a:t>
            </a:r>
            <a:endParaRPr sz="2499" b="0" i="0" u="none" strike="noStrike" cap="none">
              <a:solidFill>
                <a:srgbClr val="202020"/>
              </a:solidFill>
              <a:latin typeface="Arial"/>
              <a:ea typeface="Arial"/>
              <a:cs typeface="Arial"/>
              <a:sym typeface="Arial"/>
            </a:endParaRPr>
          </a:p>
        </p:txBody>
      </p:sp>
      <p:sp>
        <p:nvSpPr>
          <p:cNvPr id="332" name="Google Shape;332;p24"/>
          <p:cNvSpPr txBox="1"/>
          <p:nvPr/>
        </p:nvSpPr>
        <p:spPr>
          <a:xfrm>
            <a:off x="2798427" y="2887897"/>
            <a:ext cx="557843"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dirty="0">
                <a:solidFill>
                  <a:srgbClr val="202020"/>
                </a:solidFill>
                <a:latin typeface="Arial"/>
                <a:ea typeface="Arial"/>
                <a:cs typeface="Arial"/>
                <a:sym typeface="Arial"/>
              </a:rPr>
              <a:t>a)</a:t>
            </a:r>
            <a:endParaRPr sz="1400" b="0" i="0" u="none" strike="noStrike" cap="none" dirty="0">
              <a:solidFill>
                <a:srgbClr val="000000"/>
              </a:solidFill>
              <a:latin typeface="Arial"/>
              <a:ea typeface="Arial"/>
              <a:cs typeface="Arial"/>
              <a:sym typeface="Arial"/>
            </a:endParaRPr>
          </a:p>
        </p:txBody>
      </p:sp>
      <p:sp>
        <p:nvSpPr>
          <p:cNvPr id="333" name="Google Shape;333;p24"/>
          <p:cNvSpPr txBox="1"/>
          <p:nvPr/>
        </p:nvSpPr>
        <p:spPr>
          <a:xfrm>
            <a:off x="9791848" y="2887897"/>
            <a:ext cx="601804"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pic>
        <p:nvPicPr>
          <p:cNvPr id="334" name="Google Shape;334;p24" descr="A white printer with a blue screen&#10;&#10;AI-generated content may be incorrect."/>
          <p:cNvPicPr preferRelativeResize="0"/>
          <p:nvPr/>
        </p:nvPicPr>
        <p:blipFill rotWithShape="1">
          <a:blip r:embed="rId3">
            <a:alphaModFix/>
          </a:blip>
          <a:srcRect/>
          <a:stretch/>
        </p:blipFill>
        <p:spPr>
          <a:xfrm>
            <a:off x="228600" y="3817675"/>
            <a:ext cx="9441937" cy="4071069"/>
          </a:xfrm>
          <a:prstGeom prst="rect">
            <a:avLst/>
          </a:prstGeom>
          <a:noFill/>
          <a:ln>
            <a:noFill/>
          </a:ln>
        </p:spPr>
      </p:pic>
      <p:sp>
        <p:nvSpPr>
          <p:cNvPr id="2" name="Rectangle 1">
            <a:extLst>
              <a:ext uri="{FF2B5EF4-FFF2-40B4-BE49-F238E27FC236}">
                <a16:creationId xmlns:a16="http://schemas.microsoft.com/office/drawing/2014/main" id="{394FB4BC-E692-8C0F-1A87-C7FA202CA7A3}"/>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14</a:t>
            </a:r>
            <a:endParaRPr lang="en-US" sz="800" b="1" i="0" u="none" strike="noStrike" cap="none" dirty="0">
              <a:solidFill>
                <a:schemeClr val="bg1"/>
              </a:solidFill>
              <a:latin typeface="Arial"/>
              <a:ea typeface="Arial"/>
              <a:cs typeface="Arial"/>
              <a:sym typeface="Arial"/>
            </a:endParaRPr>
          </a:p>
        </p:txBody>
      </p:sp>
      <p:pic>
        <p:nvPicPr>
          <p:cNvPr id="4" name="Picture 3" descr="A black rectangular object with a silver metal bar">
            <a:extLst>
              <a:ext uri="{FF2B5EF4-FFF2-40B4-BE49-F238E27FC236}">
                <a16:creationId xmlns:a16="http://schemas.microsoft.com/office/drawing/2014/main" id="{6A7F4D83-5A1E-504B-CDAC-57C838C00297}"/>
              </a:ext>
            </a:extLst>
          </p:cNvPr>
          <p:cNvPicPr>
            <a:picLocks noChangeAspect="1"/>
          </p:cNvPicPr>
          <p:nvPr/>
        </p:nvPicPr>
        <p:blipFill>
          <a:blip r:embed="rId4"/>
          <a:stretch>
            <a:fillRect/>
          </a:stretch>
        </p:blipFill>
        <p:spPr>
          <a:xfrm>
            <a:off x="9670537" y="2187213"/>
            <a:ext cx="7873220" cy="59125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204" name="Google Shape;204;p14"/>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dirty="0" err="1">
                <a:solidFill>
                  <a:srgbClr val="202020"/>
                </a:solidFill>
                <a:latin typeface="Arial"/>
                <a:ea typeface="Arial"/>
                <a:cs typeface="Arial"/>
                <a:sym typeface="Arial"/>
              </a:rPr>
              <a:t>Thiết</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kế</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bộ</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chuyển</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động</a:t>
            </a:r>
            <a:r>
              <a:rPr lang="en-US" sz="3000" b="1"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khung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phận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Hệ</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thống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khí</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Nâng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bảo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a:t>
            </a: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p:txBody>
      </p:sp>
      <p:sp>
        <p:nvSpPr>
          <p:cNvPr id="205" name="Google Shape;205;p14"/>
          <p:cNvSpPr txBox="1"/>
          <p:nvPr/>
        </p:nvSpPr>
        <p:spPr>
          <a:xfrm>
            <a:off x="11726591" y="3333750"/>
            <a:ext cx="5442936" cy="2895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a:solidFill>
                  <a:srgbClr val="202020"/>
                </a:solidFill>
                <a:latin typeface="Arial"/>
                <a:ea typeface="Arial"/>
                <a:cs typeface="Arial"/>
                <a:sym typeface="Arial"/>
              </a:rPr>
              <a:t>Phần mềm:</a:t>
            </a:r>
            <a:endParaRPr sz="1400" b="0" i="0" u="none" strike="noStrike" cap="none">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Chương trình điều khiển</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Giao diện người dùng</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Bảo mật</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Cập nhật phần mềm</a:t>
            </a:r>
            <a:endParaRPr sz="3000" b="0" i="0" u="none" strike="noStrike" cap="none">
              <a:solidFill>
                <a:srgbClr val="202020"/>
              </a:solidFill>
              <a:latin typeface="Arial"/>
              <a:ea typeface="Arial"/>
              <a:cs typeface="Arial"/>
              <a:sym typeface="Arial"/>
            </a:endParaRPr>
          </a:p>
        </p:txBody>
      </p:sp>
      <p:sp>
        <p:nvSpPr>
          <p:cNvPr id="206" name="Google Shape;206;p14"/>
          <p:cNvSpPr txBox="1"/>
          <p:nvPr/>
        </p:nvSpPr>
        <p:spPr>
          <a:xfrm>
            <a:off x="7196634" y="3333750"/>
            <a:ext cx="4085020" cy="346710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000000"/>
              </a:buClr>
              <a:buSzPts val="3000"/>
              <a:buFont typeface="Arial"/>
              <a:buChar char="•"/>
            </a:pPr>
            <a:r>
              <a:rPr lang="en-US" sz="3000" b="1" i="0" u="none" strike="noStrike" cap="none">
                <a:solidFill>
                  <a:srgbClr val="000000"/>
                </a:solidFill>
                <a:latin typeface="Arial"/>
                <a:ea typeface="Arial"/>
                <a:cs typeface="Arial"/>
                <a:sym typeface="Arial"/>
              </a:rPr>
              <a:t>Thiết kế vi xử lý:</a:t>
            </a:r>
            <a:endParaRPr sz="14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Vi xử lý</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Bộ nhớ</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Nguồn điện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Mạch điều khiển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Giao tiếp</a:t>
            </a:r>
            <a:endParaRPr sz="3000" b="0" i="0" u="none" strike="noStrike" cap="none">
              <a:solidFill>
                <a:srgbClr val="000000"/>
              </a:solidFill>
              <a:latin typeface="Arial"/>
              <a:ea typeface="Arial"/>
              <a:cs typeface="Arial"/>
              <a:sym typeface="Arial"/>
            </a:endParaRPr>
          </a:p>
        </p:txBody>
      </p:sp>
      <p:cxnSp>
        <p:nvCxnSpPr>
          <p:cNvPr id="207" name="Google Shape;207;p14"/>
          <p:cNvCxnSpPr/>
          <p:nvPr/>
        </p:nvCxnSpPr>
        <p:spPr>
          <a:xfrm>
            <a:off x="7142907" y="3486150"/>
            <a:ext cx="0" cy="3314700"/>
          </a:xfrm>
          <a:prstGeom prst="straightConnector1">
            <a:avLst/>
          </a:prstGeom>
          <a:noFill/>
          <a:ln w="38100" cap="flat" cmpd="sng">
            <a:solidFill>
              <a:srgbClr val="3849A2"/>
            </a:solidFill>
            <a:prstDash val="lgDash"/>
            <a:round/>
            <a:headEnd type="none" w="sm" len="sm"/>
            <a:tailEnd type="none" w="sm" len="sm"/>
          </a:ln>
        </p:spPr>
      </p:cxnSp>
      <p:cxnSp>
        <p:nvCxnSpPr>
          <p:cNvPr id="208" name="Google Shape;208;p14"/>
          <p:cNvCxnSpPr/>
          <p:nvPr/>
        </p:nvCxnSpPr>
        <p:spPr>
          <a:xfrm>
            <a:off x="11745641" y="3486150"/>
            <a:ext cx="0" cy="3314700"/>
          </a:xfrm>
          <a:prstGeom prst="straightConnector1">
            <a:avLst/>
          </a:prstGeom>
          <a:noFill/>
          <a:ln w="38100" cap="flat" cmpd="sng">
            <a:solidFill>
              <a:srgbClr val="3849A2"/>
            </a:solidFill>
            <a:prstDash val="lgDash"/>
            <a:round/>
            <a:headEnd type="none" w="sm" len="sm"/>
            <a:tailEnd type="none" w="sm" len="sm"/>
          </a:ln>
        </p:spPr>
      </p:cxnSp>
      <p:sp>
        <p:nvSpPr>
          <p:cNvPr id="2" name="Frame 1">
            <a:extLst>
              <a:ext uri="{FF2B5EF4-FFF2-40B4-BE49-F238E27FC236}">
                <a16:creationId xmlns:a16="http://schemas.microsoft.com/office/drawing/2014/main" id="{9FDE037F-F4FF-0475-B6E6-278F0F103C5E}"/>
              </a:ext>
            </a:extLst>
          </p:cNvPr>
          <p:cNvSpPr/>
          <p:nvPr/>
        </p:nvSpPr>
        <p:spPr>
          <a:xfrm>
            <a:off x="7316443" y="3276600"/>
            <a:ext cx="4392958" cy="4387850"/>
          </a:xfrm>
          <a:prstGeom prst="frame">
            <a:avLst>
              <a:gd name="adj1" fmla="val 23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1E31D670-499D-0502-22C3-9BA0D96AE25A}"/>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F392A6F6-A0B7-7C92-32B2-E752BE1EDBA3}"/>
              </a:ext>
            </a:extLst>
          </p:cNvPr>
          <p:cNvSpPr/>
          <p:nvPr/>
        </p:nvSpPr>
        <p:spPr>
          <a:xfrm>
            <a:off x="11882936" y="3276600"/>
            <a:ext cx="5523397" cy="4387850"/>
          </a:xfrm>
          <a:prstGeom prst="frame">
            <a:avLst>
              <a:gd name="adj1" fmla="val 237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1C63F072-6DA4-ED34-E004-0F7A8B698D68}"/>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15</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5" descr="A diagram of a diagram"/>
          <p:cNvPicPr preferRelativeResize="0"/>
          <p:nvPr/>
        </p:nvPicPr>
        <p:blipFill rotWithShape="1">
          <a:blip r:embed="rId3">
            <a:alphaModFix/>
          </a:blip>
          <a:srcRect/>
          <a:stretch/>
        </p:blipFill>
        <p:spPr>
          <a:xfrm>
            <a:off x="-716462" y="1257300"/>
            <a:ext cx="19720924" cy="8382000"/>
          </a:xfrm>
          <a:prstGeom prst="rect">
            <a:avLst/>
          </a:prstGeom>
          <a:noFill/>
          <a:ln>
            <a:noFill/>
          </a:ln>
        </p:spPr>
      </p:pic>
      <p:sp>
        <p:nvSpPr>
          <p:cNvPr id="215" name="Google Shape;215;p15"/>
          <p:cNvSpPr txBox="1"/>
          <p:nvPr/>
        </p:nvSpPr>
        <p:spPr>
          <a:xfrm>
            <a:off x="4705100" y="9029700"/>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14: </a:t>
            </a:r>
            <a:r>
              <a:rPr lang="en-US" sz="2499" b="0" i="0" u="none" strike="noStrike" cap="none" dirty="0" err="1">
                <a:solidFill>
                  <a:srgbClr val="202020"/>
                </a:solidFill>
                <a:latin typeface="Arial"/>
                <a:ea typeface="Arial"/>
                <a:cs typeface="Arial"/>
                <a:sym typeface="Arial"/>
              </a:rPr>
              <a:t>Sơ</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đồ</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giải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thuật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của</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máy</a:t>
            </a:r>
            <a:r>
              <a:rPr lang="en-US" sz="2499" b="0" i="0" u="none" strike="noStrike" cap="none" dirty="0">
                <a:solidFill>
                  <a:srgbClr val="202020"/>
                </a:solidFill>
                <a:latin typeface="Arial"/>
                <a:ea typeface="Arial"/>
                <a:cs typeface="Arial"/>
                <a:sym typeface="Arial"/>
              </a:rPr>
              <a:t> blade coater</a:t>
            </a:r>
            <a:endParaRPr sz="2499" b="0" i="0" u="none" strike="noStrike" cap="none" dirty="0">
              <a:solidFill>
                <a:srgbClr val="202020"/>
              </a:solidFill>
              <a:latin typeface="Arial"/>
              <a:ea typeface="Arial"/>
              <a:cs typeface="Arial"/>
              <a:sym typeface="Arial"/>
            </a:endParaRPr>
          </a:p>
        </p:txBody>
      </p:sp>
      <p:sp>
        <p:nvSpPr>
          <p:cNvPr id="216" name="Google Shape;216;p15"/>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CA99F73D-6CA3-C9F9-09D0-684774BF197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16</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aphicFrame>
        <p:nvGraphicFramePr>
          <p:cNvPr id="98" name="Google Shape;98;p2"/>
          <p:cNvGraphicFramePr/>
          <p:nvPr/>
        </p:nvGraphicFramePr>
        <p:xfrm>
          <a:off x="1743166" y="1028700"/>
          <a:ext cx="14944625" cy="7406297"/>
        </p:xfrm>
        <a:graphic>
          <a:graphicData uri="http://schemas.openxmlformats.org/drawingml/2006/table">
            <a:tbl>
              <a:tblPr>
                <a:noFill/>
                <a:tableStyleId>{B876E2CB-E3FC-46E2-84F8-5707C44F647B}</a:tableStyleId>
              </a:tblPr>
              <a:tblGrid>
                <a:gridCol w="1966125">
                  <a:extLst>
                    <a:ext uri="{9D8B030D-6E8A-4147-A177-3AD203B41FA5}">
                      <a16:colId xmlns:a16="http://schemas.microsoft.com/office/drawing/2014/main" val="20000"/>
                    </a:ext>
                  </a:extLst>
                </a:gridCol>
                <a:gridCol w="390825">
                  <a:extLst>
                    <a:ext uri="{9D8B030D-6E8A-4147-A177-3AD203B41FA5}">
                      <a16:colId xmlns:a16="http://schemas.microsoft.com/office/drawing/2014/main" val="20001"/>
                    </a:ext>
                  </a:extLst>
                </a:gridCol>
                <a:gridCol w="12587675">
                  <a:extLst>
                    <a:ext uri="{9D8B030D-6E8A-4147-A177-3AD203B41FA5}">
                      <a16:colId xmlns:a16="http://schemas.microsoft.com/office/drawing/2014/main" val="20002"/>
                    </a:ext>
                  </a:extLst>
                </a:gridCol>
              </a:tblGrid>
              <a:tr h="3045625">
                <a:tc gridSpan="3">
                  <a:txBody>
                    <a:bodyPr/>
                    <a:lstStyle/>
                    <a:p>
                      <a:pPr marL="0" marR="0" lvl="0" indent="0" algn="ctr" rtl="0">
                        <a:lnSpc>
                          <a:spcPct val="140007"/>
                        </a:lnSpc>
                        <a:spcBef>
                          <a:spcPts val="0"/>
                        </a:spcBef>
                        <a:spcAft>
                          <a:spcPts val="0"/>
                        </a:spcAft>
                        <a:buClr>
                          <a:srgbClr val="000000"/>
                        </a:buClr>
                        <a:buSzPts val="5499"/>
                        <a:buFont typeface="Arial"/>
                        <a:buNone/>
                      </a:pPr>
                      <a:r>
                        <a:rPr lang="en-US" sz="5499" b="1" u="none" strike="noStrike" cap="none">
                          <a:solidFill>
                            <a:srgbClr val="3849A2"/>
                          </a:solidFill>
                          <a:latin typeface="Maven Pro Black"/>
                          <a:ea typeface="Maven Pro Black"/>
                          <a:cs typeface="Maven Pro Black"/>
                          <a:sym typeface="Maven Pro Black"/>
                        </a:rPr>
                        <a:t>Nội dung</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Tổng quan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Thiết kế, chế tạo máy sơn phủ</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III.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Ứng dụng máy tráng phủ trong linh kiện chuyển đổi điện năng</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000000"/>
                          </a:solidFill>
                          <a:latin typeface="Arial"/>
                          <a:ea typeface="Arial"/>
                          <a:cs typeface="Arial"/>
                          <a:sym typeface="Arial"/>
                        </a:rPr>
                        <a:t>IV.</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000000"/>
                          </a:solidFill>
                          <a:latin typeface="Arial"/>
                          <a:ea typeface="Arial"/>
                          <a:cs typeface="Arial"/>
                          <a:sym typeface="Arial"/>
                        </a:rPr>
                        <a:t>Kết quả và thảo luận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DEFCD113-22E7-BE40-0E16-92ABB55751C5}"/>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p:nvPr/>
        </p:nvSpPr>
        <p:spPr>
          <a:xfrm>
            <a:off x="3411522" y="1485900"/>
            <a:ext cx="11464955" cy="7810500"/>
          </a:xfrm>
          <a:custGeom>
            <a:avLst/>
            <a:gdLst/>
            <a:ahLst/>
            <a:cxnLst/>
            <a:rect l="l" t="t" r="r" b="b"/>
            <a:pathLst>
              <a:path w="8590179" h="5852059" extrusionOk="0">
                <a:moveTo>
                  <a:pt x="0" y="0"/>
                </a:moveTo>
                <a:lnTo>
                  <a:pt x="8590178" y="0"/>
                </a:lnTo>
                <a:lnTo>
                  <a:pt x="8590178" y="5852059"/>
                </a:lnTo>
                <a:lnTo>
                  <a:pt x="0" y="58520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6"/>
          <p:cNvSpPr txBox="1"/>
          <p:nvPr/>
        </p:nvSpPr>
        <p:spPr>
          <a:xfrm>
            <a:off x="4705099" y="9296400"/>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15: Giao </a:t>
            </a:r>
            <a:r>
              <a:rPr lang="en-US" sz="2499" b="0" i="0" u="none" strike="noStrike" cap="none" dirty="0" err="1">
                <a:solidFill>
                  <a:srgbClr val="202020"/>
                </a:solidFill>
                <a:latin typeface="Arial"/>
                <a:ea typeface="Arial"/>
                <a:cs typeface="Arial"/>
                <a:sym typeface="Arial"/>
              </a:rPr>
              <a:t>diện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ứng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dụng</a:t>
            </a:r>
            <a:r>
              <a:rPr lang="en-US" sz="2499" b="0" i="0" u="none" strike="noStrike" cap="none" dirty="0">
                <a:solidFill>
                  <a:srgbClr val="202020"/>
                </a:solidFill>
                <a:latin typeface="Arial"/>
                <a:ea typeface="Arial"/>
                <a:cs typeface="Arial"/>
                <a:sym typeface="Arial"/>
              </a:rPr>
              <a:t> blade coater </a:t>
            </a:r>
            <a:r>
              <a:rPr lang="en-US" sz="2499" b="0" i="0" u="none" strike="noStrike" cap="none" dirty="0" err="1">
                <a:solidFill>
                  <a:srgbClr val="202020"/>
                </a:solidFill>
                <a:latin typeface="Arial"/>
                <a:ea typeface="Arial"/>
                <a:cs typeface="Arial"/>
                <a:sym typeface="Arial"/>
              </a:rPr>
              <a:t>trên</a:t>
            </a:r>
            <a:r>
              <a:rPr lang="en-US" sz="2499" b="0" i="0" u="none" strike="noStrike" cap="none" dirty="0">
                <a:solidFill>
                  <a:srgbClr val="202020"/>
                </a:solidFill>
                <a:latin typeface="Arial"/>
                <a:ea typeface="Arial"/>
                <a:cs typeface="Arial"/>
                <a:sym typeface="Arial"/>
              </a:rPr>
              <a:t> web</a:t>
            </a:r>
            <a:endParaRPr sz="1400" b="0" i="0" u="none" strike="noStrike" cap="none" dirty="0">
              <a:solidFill>
                <a:srgbClr val="000000"/>
              </a:solidFill>
              <a:latin typeface="Arial"/>
              <a:ea typeface="Arial"/>
              <a:cs typeface="Arial"/>
              <a:sym typeface="Arial"/>
            </a:endParaRPr>
          </a:p>
        </p:txBody>
      </p:sp>
      <p:sp>
        <p:nvSpPr>
          <p:cNvPr id="224" name="Google Shape;224;p16"/>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3DD70236-BB7F-8D62-C04D-267442D0938E}"/>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17</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p:nvPr/>
        </p:nvSpPr>
        <p:spPr>
          <a:xfrm>
            <a:off x="4724153" y="9175082"/>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16: Giao </a:t>
            </a:r>
            <a:r>
              <a:rPr lang="en-US" sz="2499" b="0" i="0" u="none" strike="noStrike" cap="none" dirty="0" err="1">
                <a:solidFill>
                  <a:srgbClr val="202020"/>
                </a:solidFill>
                <a:latin typeface="Arial"/>
                <a:ea typeface="Arial"/>
                <a:cs typeface="Arial"/>
                <a:sym typeface="Arial"/>
              </a:rPr>
              <a:t>diện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nối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wifi</a:t>
            </a:r>
            <a:r>
              <a:rPr lang="en-US" sz="2499" b="0" i="0" u="none" strike="noStrike" cap="none" dirty="0">
                <a:solidFill>
                  <a:srgbClr val="202020"/>
                </a:solidFill>
                <a:latin typeface="Arial"/>
                <a:ea typeface="Arial"/>
                <a:cs typeface="Arial"/>
                <a:sym typeface="Arial"/>
              </a:rPr>
              <a:t> blade coater </a:t>
            </a:r>
            <a:r>
              <a:rPr lang="en-US" sz="2499" b="0" i="0" u="none" strike="noStrike" cap="none" dirty="0" err="1">
                <a:solidFill>
                  <a:srgbClr val="202020"/>
                </a:solidFill>
                <a:latin typeface="Arial"/>
                <a:ea typeface="Arial"/>
                <a:cs typeface="Arial"/>
                <a:sym typeface="Arial"/>
              </a:rPr>
              <a:t>trên</a:t>
            </a:r>
            <a:r>
              <a:rPr lang="en-US" sz="2499" b="0" i="0" u="none" strike="noStrike" cap="none" dirty="0">
                <a:solidFill>
                  <a:srgbClr val="202020"/>
                </a:solidFill>
                <a:latin typeface="Arial"/>
                <a:ea typeface="Arial"/>
                <a:cs typeface="Arial"/>
                <a:sym typeface="Arial"/>
              </a:rPr>
              <a:t> web</a:t>
            </a:r>
            <a:endParaRPr sz="1400" b="0" i="0" u="none" strike="noStrike" cap="none" dirty="0">
              <a:solidFill>
                <a:srgbClr val="000000"/>
              </a:solidFill>
              <a:latin typeface="Arial"/>
              <a:ea typeface="Arial"/>
              <a:cs typeface="Arial"/>
              <a:sym typeface="Arial"/>
            </a:endParaRPr>
          </a:p>
        </p:txBody>
      </p:sp>
      <p:sp>
        <p:nvSpPr>
          <p:cNvPr id="230" name="Google Shape;230;p17"/>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pic>
        <p:nvPicPr>
          <p:cNvPr id="231" name="Google Shape;231;p17" descr="A screenshot of a phone&#10;&#10;AI-generated content may be incorrect."/>
          <p:cNvPicPr preferRelativeResize="0"/>
          <p:nvPr/>
        </p:nvPicPr>
        <p:blipFill rotWithShape="1">
          <a:blip r:embed="rId3">
            <a:alphaModFix/>
          </a:blip>
          <a:srcRect/>
          <a:stretch/>
        </p:blipFill>
        <p:spPr>
          <a:xfrm>
            <a:off x="4576963" y="1524467"/>
            <a:ext cx="4423681" cy="7650615"/>
          </a:xfrm>
          <a:prstGeom prst="rect">
            <a:avLst/>
          </a:prstGeom>
          <a:noFill/>
          <a:ln>
            <a:noFill/>
          </a:ln>
        </p:spPr>
      </p:pic>
      <p:pic>
        <p:nvPicPr>
          <p:cNvPr id="232" name="Google Shape;232;p17" descr="A screenshot of a phone&#10;&#10;AI-generated content may be incorrect."/>
          <p:cNvPicPr preferRelativeResize="0"/>
          <p:nvPr/>
        </p:nvPicPr>
        <p:blipFill rotWithShape="1">
          <a:blip r:embed="rId4">
            <a:alphaModFix/>
          </a:blip>
          <a:srcRect/>
          <a:stretch/>
        </p:blipFill>
        <p:spPr>
          <a:xfrm>
            <a:off x="9686540" y="1524467"/>
            <a:ext cx="4466885" cy="7612048"/>
          </a:xfrm>
          <a:prstGeom prst="rect">
            <a:avLst/>
          </a:prstGeom>
          <a:noFill/>
          <a:ln>
            <a:noFill/>
          </a:ln>
        </p:spPr>
      </p:pic>
      <p:sp>
        <p:nvSpPr>
          <p:cNvPr id="2" name="Rectangle 1">
            <a:extLst>
              <a:ext uri="{FF2B5EF4-FFF2-40B4-BE49-F238E27FC236}">
                <a16:creationId xmlns:a16="http://schemas.microsoft.com/office/drawing/2014/main" id="{F1EF339F-24C5-E0C7-CDE8-F19E279624C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18</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p:nvPr/>
        </p:nvSpPr>
        <p:spPr>
          <a:xfrm>
            <a:off x="4052158" y="5325412"/>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8"/>
          <p:cNvSpPr txBox="1"/>
          <p:nvPr/>
        </p:nvSpPr>
        <p:spPr>
          <a:xfrm>
            <a:off x="2836045" y="5492227"/>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8g PVA</a:t>
            </a:r>
            <a:endParaRPr sz="1400" b="0" i="0" u="none" strike="noStrike" cap="none">
              <a:solidFill>
                <a:srgbClr val="000000"/>
              </a:solidFill>
              <a:latin typeface="Arial"/>
              <a:ea typeface="Arial"/>
              <a:cs typeface="Arial"/>
              <a:sym typeface="Arial"/>
            </a:endParaRPr>
          </a:p>
        </p:txBody>
      </p:sp>
      <p:sp>
        <p:nvSpPr>
          <p:cNvPr id="239" name="Google Shape;239;p18"/>
          <p:cNvSpPr txBox="1"/>
          <p:nvPr/>
        </p:nvSpPr>
        <p:spPr>
          <a:xfrm>
            <a:off x="5382526" y="7071840"/>
            <a:ext cx="10180562"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17: Quy </a:t>
            </a:r>
            <a:r>
              <a:rPr lang="en-US" sz="2499" b="0" i="0" u="none" strike="noStrike" cap="none" dirty="0" err="1">
                <a:solidFill>
                  <a:srgbClr val="202020"/>
                </a:solidFill>
                <a:latin typeface="Arial"/>
                <a:ea typeface="Arial"/>
                <a:cs typeface="Arial"/>
                <a:sym typeface="Arial"/>
              </a:rPr>
              <a:t>trình</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chế</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tạo</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màng</a:t>
            </a:r>
            <a:r>
              <a:rPr lang="en-US" sz="2499" b="0" i="0" u="none" strike="noStrike" cap="none" dirty="0">
                <a:solidFill>
                  <a:srgbClr val="202020"/>
                </a:solidFill>
                <a:latin typeface="Arial"/>
                <a:ea typeface="Arial"/>
                <a:cs typeface="Arial"/>
                <a:sym typeface="Arial"/>
              </a:rPr>
              <a:t> PVA</a:t>
            </a:r>
            <a:r>
              <a:rPr lang="en-US" sz="2499" dirty="0">
                <a:solidFill>
                  <a:srgbClr val="202020"/>
                </a:solidFill>
              </a:rPr>
              <a:t> </a:t>
            </a:r>
            <a:r>
              <a:rPr lang="en-US" sz="2499" dirty="0" err="1">
                <a:solidFill>
                  <a:srgbClr val="202020"/>
                </a:solidFill>
              </a:rPr>
              <a:t>bằng</a:t>
            </a:r>
            <a:r>
              <a:rPr lang="en-US" sz="2499" dirty="0">
                <a:solidFill>
                  <a:srgbClr val="202020"/>
                </a:solidFill>
              </a:rPr>
              <a:t> </a:t>
            </a:r>
            <a:r>
              <a:rPr lang="en-US" sz="2499" dirty="0" err="1">
                <a:solidFill>
                  <a:srgbClr val="202020"/>
                </a:solidFill>
              </a:rPr>
              <a:t>hệ</a:t>
            </a:r>
            <a:r>
              <a:rPr lang="en-US" sz="2499" dirty="0">
                <a:solidFill>
                  <a:srgbClr val="202020"/>
                </a:solidFill>
              </a:rPr>
              <a:t> </a:t>
            </a:r>
            <a:r>
              <a:rPr lang="en-US" sz="2499" dirty="0" err="1">
                <a:solidFill>
                  <a:srgbClr val="202020"/>
                </a:solidFill>
              </a:rPr>
              <a:t>tráng</a:t>
            </a:r>
            <a:r>
              <a:rPr lang="en-US" sz="2499" dirty="0">
                <a:solidFill>
                  <a:srgbClr val="202020"/>
                </a:solidFill>
              </a:rPr>
              <a:t> </a:t>
            </a:r>
            <a:r>
              <a:rPr lang="en-US" sz="2499" dirty="0" err="1">
                <a:solidFill>
                  <a:srgbClr val="202020"/>
                </a:solidFill>
              </a:rPr>
              <a:t>phủ</a:t>
            </a:r>
            <a:r>
              <a:rPr lang="en-US" sz="2499" dirty="0">
                <a:solidFill>
                  <a:srgbClr val="202020"/>
                </a:solidFill>
              </a:rPr>
              <a:t> blade coater</a:t>
            </a:r>
            <a:endParaRPr sz="1400" b="0" i="0" u="none" strike="noStrike" cap="none" dirty="0">
              <a:solidFill>
                <a:srgbClr val="000000"/>
              </a:solidFill>
              <a:latin typeface="Arial"/>
              <a:ea typeface="Arial"/>
              <a:cs typeface="Arial"/>
              <a:sym typeface="Arial"/>
            </a:endParaRPr>
          </a:p>
        </p:txBody>
      </p:sp>
      <p:sp>
        <p:nvSpPr>
          <p:cNvPr id="240" name="Google Shape;240;p18"/>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41" name="Google Shape;241;p18"/>
          <p:cNvSpPr txBox="1"/>
          <p:nvPr/>
        </p:nvSpPr>
        <p:spPr>
          <a:xfrm>
            <a:off x="727981" y="495300"/>
            <a:ext cx="15708946" cy="191552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a:solidFill>
                  <a:srgbClr val="3849A2"/>
                </a:solidFill>
                <a:latin typeface="Maven Pro Black"/>
                <a:ea typeface="Maven Pro Black"/>
                <a:cs typeface="Maven Pro Black"/>
                <a:sym typeface="Maven Pro Black"/>
              </a:rPr>
              <a:t>III. </a:t>
            </a:r>
            <a:r>
              <a:rPr lang="en-US" sz="6000" b="1" i="0" u="none" strike="noStrike" cap="none" dirty="0" err="1">
                <a:solidFill>
                  <a:srgbClr val="3849A2"/>
                </a:solidFill>
                <a:latin typeface="Maven Pro Black"/>
                <a:ea typeface="Maven Pro Black"/>
                <a:cs typeface="Maven Pro Black"/>
                <a:sym typeface="Maven Pro Black"/>
              </a:rPr>
              <a:t>Ứng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dụng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máy</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sơn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phủ</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trong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linh</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kiện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chuyển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đổi</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điện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năng</a:t>
            </a:r>
            <a:endParaRPr sz="6000" b="1" i="0" u="none" strike="noStrike" cap="none" dirty="0">
              <a:solidFill>
                <a:srgbClr val="3849A2"/>
              </a:solidFill>
              <a:latin typeface="Maven Pro Black"/>
              <a:ea typeface="Maven Pro Black"/>
              <a:cs typeface="Maven Pro Black"/>
              <a:sym typeface="Maven Pro Black"/>
            </a:endParaRPr>
          </a:p>
        </p:txBody>
      </p:sp>
      <p:sp>
        <p:nvSpPr>
          <p:cNvPr id="242" name="Google Shape;242;p18"/>
          <p:cNvSpPr/>
          <p:nvPr/>
        </p:nvSpPr>
        <p:spPr>
          <a:xfrm>
            <a:off x="6188692" y="4200447"/>
            <a:ext cx="824753" cy="969955"/>
          </a:xfrm>
          <a:custGeom>
            <a:avLst/>
            <a:gdLst/>
            <a:ahLst/>
            <a:cxnLst/>
            <a:rect l="l" t="t" r="r" b="b"/>
            <a:pathLst>
              <a:path w="824753" h="969955" extrusionOk="0">
                <a:moveTo>
                  <a:pt x="0" y="0"/>
                </a:moveTo>
                <a:lnTo>
                  <a:pt x="824753" y="0"/>
                </a:lnTo>
                <a:lnTo>
                  <a:pt x="824753" y="969956"/>
                </a:lnTo>
                <a:lnTo>
                  <a:pt x="0" y="9699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8"/>
          <p:cNvSpPr/>
          <p:nvPr/>
        </p:nvSpPr>
        <p:spPr>
          <a:xfrm>
            <a:off x="10736649" y="4200447"/>
            <a:ext cx="824753" cy="969955"/>
          </a:xfrm>
          <a:custGeom>
            <a:avLst/>
            <a:gdLst/>
            <a:ahLst/>
            <a:cxnLst/>
            <a:rect l="l" t="t" r="r" b="b"/>
            <a:pathLst>
              <a:path w="824753" h="969955" extrusionOk="0">
                <a:moveTo>
                  <a:pt x="0" y="0"/>
                </a:moveTo>
                <a:lnTo>
                  <a:pt x="824752" y="0"/>
                </a:lnTo>
                <a:lnTo>
                  <a:pt x="824752" y="969956"/>
                </a:lnTo>
                <a:lnTo>
                  <a:pt x="0" y="96995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8"/>
          <p:cNvSpPr/>
          <p:nvPr/>
        </p:nvSpPr>
        <p:spPr>
          <a:xfrm>
            <a:off x="8135691" y="3766236"/>
            <a:ext cx="1431550" cy="1404167"/>
          </a:xfrm>
          <a:custGeom>
            <a:avLst/>
            <a:gdLst/>
            <a:ahLst/>
            <a:cxnLst/>
            <a:rect l="l" t="t" r="r" b="b"/>
            <a:pathLst>
              <a:path w="1431550" h="1404167" extrusionOk="0">
                <a:moveTo>
                  <a:pt x="0" y="0"/>
                </a:moveTo>
                <a:lnTo>
                  <a:pt x="1431551" y="0"/>
                </a:lnTo>
                <a:lnTo>
                  <a:pt x="1431551" y="1404167"/>
                </a:lnTo>
                <a:lnTo>
                  <a:pt x="0" y="140416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45" name="Google Shape;245;p18"/>
          <p:cNvCxnSpPr/>
          <p:nvPr/>
        </p:nvCxnSpPr>
        <p:spPr>
          <a:xfrm>
            <a:off x="7310747" y="4796740"/>
            <a:ext cx="599100" cy="0"/>
          </a:xfrm>
          <a:prstGeom prst="straightConnector1">
            <a:avLst/>
          </a:prstGeom>
          <a:noFill/>
          <a:ln w="28575" cap="flat" cmpd="sng">
            <a:solidFill>
              <a:srgbClr val="000000"/>
            </a:solidFill>
            <a:prstDash val="solid"/>
            <a:round/>
            <a:headEnd type="none" w="sm" len="sm"/>
            <a:tailEnd type="triangle" w="med" len="med"/>
          </a:ln>
        </p:spPr>
      </p:cxnSp>
      <p:cxnSp>
        <p:nvCxnSpPr>
          <p:cNvPr id="246" name="Google Shape;246;p18"/>
          <p:cNvCxnSpPr/>
          <p:nvPr/>
        </p:nvCxnSpPr>
        <p:spPr>
          <a:xfrm>
            <a:off x="9950355" y="4772665"/>
            <a:ext cx="599100" cy="0"/>
          </a:xfrm>
          <a:prstGeom prst="straightConnector1">
            <a:avLst/>
          </a:prstGeom>
          <a:noFill/>
          <a:ln w="28575" cap="flat" cmpd="sng">
            <a:solidFill>
              <a:srgbClr val="000000"/>
            </a:solidFill>
            <a:prstDash val="solid"/>
            <a:round/>
            <a:headEnd type="none" w="sm" len="sm"/>
            <a:tailEnd type="triangle" w="med" len="med"/>
          </a:ln>
        </p:spPr>
      </p:cxnSp>
      <p:cxnSp>
        <p:nvCxnSpPr>
          <p:cNvPr id="247" name="Google Shape;247;p18"/>
          <p:cNvCxnSpPr/>
          <p:nvPr/>
        </p:nvCxnSpPr>
        <p:spPr>
          <a:xfrm>
            <a:off x="11784065" y="4772665"/>
            <a:ext cx="599100" cy="0"/>
          </a:xfrm>
          <a:prstGeom prst="straightConnector1">
            <a:avLst/>
          </a:prstGeom>
          <a:noFill/>
          <a:ln w="28575" cap="flat" cmpd="sng">
            <a:solidFill>
              <a:srgbClr val="000000"/>
            </a:solidFill>
            <a:prstDash val="solid"/>
            <a:round/>
            <a:headEnd type="none" w="sm" len="sm"/>
            <a:tailEnd type="triangle" w="med" len="med"/>
          </a:ln>
        </p:spPr>
      </p:cxnSp>
      <p:sp>
        <p:nvSpPr>
          <p:cNvPr id="248" name="Google Shape;248;p18"/>
          <p:cNvSpPr/>
          <p:nvPr/>
        </p:nvSpPr>
        <p:spPr>
          <a:xfrm>
            <a:off x="5658201" y="4784702"/>
            <a:ext cx="188251" cy="188251"/>
          </a:xfrm>
          <a:custGeom>
            <a:avLst/>
            <a:gdLst/>
            <a:ahLst/>
            <a:cxnLst/>
            <a:rect l="l" t="t" r="r" b="b"/>
            <a:pathLst>
              <a:path w="188251" h="188251" extrusionOk="0">
                <a:moveTo>
                  <a:pt x="0" y="0"/>
                </a:moveTo>
                <a:lnTo>
                  <a:pt x="188251" y="0"/>
                </a:lnTo>
                <a:lnTo>
                  <a:pt x="188251" y="188251"/>
                </a:lnTo>
                <a:lnTo>
                  <a:pt x="0" y="18825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8"/>
          <p:cNvSpPr txBox="1"/>
          <p:nvPr/>
        </p:nvSpPr>
        <p:spPr>
          <a:xfrm>
            <a:off x="6086173" y="5416925"/>
            <a:ext cx="1029900" cy="6711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80ml H₂O</a:t>
            </a:r>
            <a:endParaRPr sz="1400" b="0" i="0" u="none" strike="noStrike" cap="none">
              <a:solidFill>
                <a:srgbClr val="000000"/>
              </a:solidFill>
              <a:latin typeface="Arial"/>
              <a:ea typeface="Arial"/>
              <a:cs typeface="Arial"/>
              <a:sym typeface="Arial"/>
            </a:endParaRPr>
          </a:p>
        </p:txBody>
      </p:sp>
      <p:sp>
        <p:nvSpPr>
          <p:cNvPr id="250" name="Google Shape;250;p18"/>
          <p:cNvSpPr txBox="1"/>
          <p:nvPr/>
        </p:nvSpPr>
        <p:spPr>
          <a:xfrm>
            <a:off x="7881508" y="5416925"/>
            <a:ext cx="1939800" cy="6711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600 rpm, 8h, 90⁰C</a:t>
            </a:r>
            <a:endParaRPr sz="1400" b="0" i="0" u="none" strike="noStrike" cap="none">
              <a:solidFill>
                <a:srgbClr val="000000"/>
              </a:solidFill>
              <a:latin typeface="Arial"/>
              <a:ea typeface="Arial"/>
              <a:cs typeface="Arial"/>
              <a:sym typeface="Arial"/>
            </a:endParaRPr>
          </a:p>
        </p:txBody>
      </p:sp>
      <p:sp>
        <p:nvSpPr>
          <p:cNvPr id="251" name="Google Shape;251;p18"/>
          <p:cNvSpPr txBox="1"/>
          <p:nvPr/>
        </p:nvSpPr>
        <p:spPr>
          <a:xfrm>
            <a:off x="10513985" y="5416925"/>
            <a:ext cx="12702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Dung dịch</a:t>
            </a:r>
            <a:endParaRPr sz="1400" b="0" i="0" u="none" strike="noStrike" cap="none">
              <a:solidFill>
                <a:srgbClr val="000000"/>
              </a:solidFill>
              <a:latin typeface="Arial"/>
              <a:ea typeface="Arial"/>
              <a:cs typeface="Arial"/>
              <a:sym typeface="Arial"/>
            </a:endParaRPr>
          </a:p>
        </p:txBody>
      </p:sp>
      <p:sp>
        <p:nvSpPr>
          <p:cNvPr id="252" name="Google Shape;252;p18"/>
          <p:cNvSpPr txBox="1"/>
          <p:nvPr/>
        </p:nvSpPr>
        <p:spPr>
          <a:xfrm>
            <a:off x="12817773" y="5374023"/>
            <a:ext cx="1640100" cy="379078"/>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dirty="0">
                <a:solidFill>
                  <a:srgbClr val="000000"/>
                </a:solidFill>
                <a:latin typeface="Arial"/>
                <a:ea typeface="Arial"/>
                <a:cs typeface="Arial"/>
                <a:sym typeface="Arial"/>
              </a:rPr>
              <a:t>Blade coater</a:t>
            </a:r>
            <a:endParaRPr sz="1400" b="0" i="0" u="none" strike="noStrike" cap="none" dirty="0">
              <a:solidFill>
                <a:srgbClr val="000000"/>
              </a:solidFill>
              <a:latin typeface="Arial"/>
              <a:ea typeface="Arial"/>
              <a:cs typeface="Arial"/>
              <a:sym typeface="Arial"/>
            </a:endParaRPr>
          </a:p>
        </p:txBody>
      </p:sp>
      <p:pic>
        <p:nvPicPr>
          <p:cNvPr id="253" name="Google Shape;253;p18" descr="A white printer with a blue screen"/>
          <p:cNvPicPr preferRelativeResize="0"/>
          <p:nvPr/>
        </p:nvPicPr>
        <p:blipFill rotWithShape="1">
          <a:blip r:embed="rId8">
            <a:alphaModFix/>
          </a:blip>
          <a:srcRect/>
          <a:stretch/>
        </p:blipFill>
        <p:spPr>
          <a:xfrm>
            <a:off x="12182211" y="3978325"/>
            <a:ext cx="3530348" cy="1522176"/>
          </a:xfrm>
          <a:prstGeom prst="rect">
            <a:avLst/>
          </a:prstGeom>
          <a:noFill/>
          <a:ln>
            <a:noFill/>
          </a:ln>
        </p:spPr>
      </p:pic>
      <p:sp>
        <p:nvSpPr>
          <p:cNvPr id="254" name="Google Shape;254;p18"/>
          <p:cNvSpPr/>
          <p:nvPr/>
        </p:nvSpPr>
        <p:spPr>
          <a:xfrm>
            <a:off x="4052158" y="3875741"/>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8"/>
          <p:cNvSpPr/>
          <p:nvPr/>
        </p:nvSpPr>
        <p:spPr>
          <a:xfrm>
            <a:off x="4054628" y="4621466"/>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8"/>
          <p:cNvSpPr txBox="1"/>
          <p:nvPr/>
        </p:nvSpPr>
        <p:spPr>
          <a:xfrm>
            <a:off x="2877086" y="4002315"/>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6.4g PVA</a:t>
            </a:r>
            <a:endParaRPr sz="1400" b="0" i="0" u="none" strike="noStrike" cap="none">
              <a:solidFill>
                <a:srgbClr val="000000"/>
              </a:solidFill>
              <a:latin typeface="Arial"/>
              <a:ea typeface="Arial"/>
              <a:cs typeface="Arial"/>
              <a:sym typeface="Arial"/>
            </a:endParaRPr>
          </a:p>
        </p:txBody>
      </p:sp>
      <p:sp>
        <p:nvSpPr>
          <p:cNvPr id="257" name="Google Shape;257;p18"/>
          <p:cNvSpPr txBox="1"/>
          <p:nvPr/>
        </p:nvSpPr>
        <p:spPr>
          <a:xfrm>
            <a:off x="2838515" y="4748040"/>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7.2g PVA</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D989267-A692-991A-8847-A78B5105D78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19</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63" name="Google Shape;263;p19"/>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264" name="Google Shape;264;p19"/>
          <p:cNvPicPr preferRelativeResize="0"/>
          <p:nvPr/>
        </p:nvPicPr>
        <p:blipFill rotWithShape="1">
          <a:blip r:embed="rId3">
            <a:alphaModFix/>
          </a:blip>
          <a:srcRect/>
          <a:stretch/>
        </p:blipFill>
        <p:spPr>
          <a:xfrm>
            <a:off x="-76200" y="723900"/>
            <a:ext cx="18897599" cy="7661189"/>
          </a:xfrm>
          <a:prstGeom prst="rect">
            <a:avLst/>
          </a:prstGeom>
          <a:noFill/>
          <a:ln>
            <a:noFill/>
          </a:ln>
        </p:spPr>
      </p:pic>
      <p:pic>
        <p:nvPicPr>
          <p:cNvPr id="265" name="Google Shape;265;p19" descr="A blue liquid in a blue container&#10;&#10;AI-generated content may be incorrect."/>
          <p:cNvPicPr preferRelativeResize="0"/>
          <p:nvPr/>
        </p:nvPicPr>
        <p:blipFill rotWithShape="1">
          <a:blip r:embed="rId4">
            <a:alphaModFix/>
          </a:blip>
          <a:srcRect/>
          <a:stretch/>
        </p:blipFill>
        <p:spPr>
          <a:xfrm>
            <a:off x="876301" y="5485293"/>
            <a:ext cx="1810379" cy="2647834"/>
          </a:xfrm>
          <a:prstGeom prst="rect">
            <a:avLst/>
          </a:prstGeom>
          <a:noFill/>
          <a:ln>
            <a:noFill/>
          </a:ln>
        </p:spPr>
      </p:pic>
      <p:pic>
        <p:nvPicPr>
          <p:cNvPr id="266" name="Google Shape;266;p19" descr="A blue and white gradient&#10;&#10;AI-generated content may be incorrect."/>
          <p:cNvPicPr preferRelativeResize="0"/>
          <p:nvPr/>
        </p:nvPicPr>
        <p:blipFill rotWithShape="1">
          <a:blip r:embed="rId5">
            <a:alphaModFix/>
          </a:blip>
          <a:srcRect/>
          <a:stretch/>
        </p:blipFill>
        <p:spPr>
          <a:xfrm>
            <a:off x="2926194" y="1982938"/>
            <a:ext cx="1752600" cy="2648443"/>
          </a:xfrm>
          <a:prstGeom prst="rect">
            <a:avLst/>
          </a:prstGeom>
          <a:noFill/>
          <a:ln>
            <a:noFill/>
          </a:ln>
        </p:spPr>
      </p:pic>
      <p:pic>
        <p:nvPicPr>
          <p:cNvPr id="267" name="Google Shape;267;p19" descr="A blue liquid in a blue container&#10;&#10;AI-generated content may be incorrect."/>
          <p:cNvPicPr preferRelativeResize="0"/>
          <p:nvPr/>
        </p:nvPicPr>
        <p:blipFill rotWithShape="1">
          <a:blip r:embed="rId4">
            <a:alphaModFix/>
          </a:blip>
          <a:srcRect/>
          <a:stretch/>
        </p:blipFill>
        <p:spPr>
          <a:xfrm>
            <a:off x="5029200" y="5448300"/>
            <a:ext cx="1810380" cy="2647835"/>
          </a:xfrm>
          <a:prstGeom prst="rect">
            <a:avLst/>
          </a:prstGeom>
          <a:noFill/>
          <a:ln>
            <a:noFill/>
          </a:ln>
        </p:spPr>
      </p:pic>
      <p:pic>
        <p:nvPicPr>
          <p:cNvPr id="268" name="Google Shape;268;p19" descr="A blue and white background&#10;&#10;AI-generated content may be incorrect."/>
          <p:cNvPicPr preferRelativeResize="0"/>
          <p:nvPr/>
        </p:nvPicPr>
        <p:blipFill rotWithShape="1">
          <a:blip r:embed="rId6">
            <a:alphaModFix/>
          </a:blip>
          <a:srcRect/>
          <a:stretch/>
        </p:blipFill>
        <p:spPr>
          <a:xfrm rot="5400000">
            <a:off x="6773333" y="2524328"/>
            <a:ext cx="2607734" cy="1676400"/>
          </a:xfrm>
          <a:prstGeom prst="rect">
            <a:avLst/>
          </a:prstGeom>
          <a:noFill/>
          <a:ln>
            <a:noFill/>
          </a:ln>
        </p:spPr>
      </p:pic>
      <p:pic>
        <p:nvPicPr>
          <p:cNvPr id="269" name="Google Shape;269;p19" descr="A close-up of a blue sky&#10;&#10;AI-generated content may be incorrect."/>
          <p:cNvPicPr preferRelativeResize="0"/>
          <p:nvPr/>
        </p:nvPicPr>
        <p:blipFill rotWithShape="1">
          <a:blip r:embed="rId7">
            <a:alphaModFix/>
          </a:blip>
          <a:srcRect/>
          <a:stretch/>
        </p:blipFill>
        <p:spPr>
          <a:xfrm>
            <a:off x="13335000" y="5448300"/>
            <a:ext cx="1735851" cy="2628888"/>
          </a:xfrm>
          <a:prstGeom prst="rect">
            <a:avLst/>
          </a:prstGeom>
          <a:noFill/>
          <a:ln>
            <a:noFill/>
          </a:ln>
        </p:spPr>
      </p:pic>
      <p:pic>
        <p:nvPicPr>
          <p:cNvPr id="270" name="Google Shape;270;p19" descr="A blue and white painting&#10;&#10;AI-generated content may be incorrect."/>
          <p:cNvPicPr preferRelativeResize="0"/>
          <p:nvPr/>
        </p:nvPicPr>
        <p:blipFill rotWithShape="1">
          <a:blip r:embed="rId8">
            <a:alphaModFix/>
          </a:blip>
          <a:srcRect/>
          <a:stretch/>
        </p:blipFill>
        <p:spPr>
          <a:xfrm>
            <a:off x="15492453" y="2068838"/>
            <a:ext cx="1878180" cy="2607734"/>
          </a:xfrm>
          <a:prstGeom prst="rect">
            <a:avLst/>
          </a:prstGeom>
          <a:noFill/>
          <a:ln>
            <a:noFill/>
          </a:ln>
        </p:spPr>
      </p:pic>
      <p:sp>
        <p:nvSpPr>
          <p:cNvPr id="271" name="Google Shape;271;p19"/>
          <p:cNvSpPr txBox="1"/>
          <p:nvPr/>
        </p:nvSpPr>
        <p:spPr>
          <a:xfrm>
            <a:off x="2590800" y="8627650"/>
            <a:ext cx="12148456" cy="500778"/>
          </a:xfrm>
          <a:prstGeom prst="rect">
            <a:avLst/>
          </a:prstGeom>
          <a:noFill/>
          <a:ln>
            <a:noFill/>
          </a:ln>
        </p:spPr>
        <p:txBody>
          <a:bodyPr spcFirstLastPara="1" wrap="square" lIns="91425" tIns="45700" rIns="91425" bIns="45700" anchor="t" anchorCtr="0">
            <a:spAutoFit/>
          </a:bodyPr>
          <a:lstStyle/>
          <a:p>
            <a:pPr marL="0" marR="0" lvl="0" indent="0" algn="ctr" rtl="0">
              <a:lnSpc>
                <a:spcPct val="208277"/>
              </a:lnSpc>
              <a:spcBef>
                <a:spcPts val="0"/>
              </a:spcBef>
              <a:spcAft>
                <a:spcPts val="0"/>
              </a:spcAft>
              <a:buClr>
                <a:srgbClr val="000000"/>
              </a:buClr>
              <a:buSzPts val="1800"/>
              <a:buFont typeface="Arial"/>
              <a:buNone/>
            </a:pPr>
            <a:r>
              <a:rPr lang="en-US" sz="1800" b="0" i="0" u="none" strike="noStrike" cap="none">
                <a:solidFill>
                  <a:srgbClr val="202020"/>
                </a:solidFill>
                <a:latin typeface="Arial"/>
                <a:ea typeface="Arial"/>
                <a:cs typeface="Arial"/>
                <a:sym typeface="Arial"/>
              </a:rPr>
              <a:t>Hình 18: Ảnh hưởng của tốc độ đến hình thái học bề mặt màng mỏng (PVA 8%)</a:t>
            </a:r>
            <a:endParaRPr sz="1800" b="0" i="0" u="none" strike="noStrike" cap="none">
              <a:solidFill>
                <a:srgbClr val="202020"/>
              </a:solidFill>
              <a:latin typeface="Arial"/>
              <a:ea typeface="Arial"/>
              <a:cs typeface="Arial"/>
              <a:sym typeface="Arial"/>
            </a:endParaRPr>
          </a:p>
        </p:txBody>
      </p:sp>
      <p:pic>
        <p:nvPicPr>
          <p:cNvPr id="272" name="Google Shape;272;p19" descr="A blue surface with white spots&#10;&#10;AI-generated content may be incorrect."/>
          <p:cNvPicPr preferRelativeResize="0"/>
          <p:nvPr/>
        </p:nvPicPr>
        <p:blipFill rotWithShape="1">
          <a:blip r:embed="rId9">
            <a:alphaModFix/>
          </a:blip>
          <a:srcRect/>
          <a:stretch/>
        </p:blipFill>
        <p:spPr>
          <a:xfrm>
            <a:off x="11475606" y="2058661"/>
            <a:ext cx="1456641" cy="2607734"/>
          </a:xfrm>
          <a:prstGeom prst="rect">
            <a:avLst/>
          </a:prstGeom>
          <a:noFill/>
          <a:ln>
            <a:noFill/>
          </a:ln>
        </p:spPr>
      </p:pic>
      <p:pic>
        <p:nvPicPr>
          <p:cNvPr id="273" name="Google Shape;273;p19" descr="A blue and white background&#10;&#10;AI-generated content may be incorrect."/>
          <p:cNvPicPr preferRelativeResize="0"/>
          <p:nvPr/>
        </p:nvPicPr>
        <p:blipFill rotWithShape="1">
          <a:blip r:embed="rId10">
            <a:alphaModFix/>
          </a:blip>
          <a:srcRect/>
          <a:stretch/>
        </p:blipFill>
        <p:spPr>
          <a:xfrm>
            <a:off x="9216188" y="5485293"/>
            <a:ext cx="1711494" cy="2610841"/>
          </a:xfrm>
          <a:prstGeom prst="rect">
            <a:avLst/>
          </a:prstGeom>
          <a:noFill/>
          <a:ln>
            <a:noFill/>
          </a:ln>
        </p:spPr>
      </p:pic>
      <p:sp>
        <p:nvSpPr>
          <p:cNvPr id="2" name="Rectangle 1">
            <a:extLst>
              <a:ext uri="{FF2B5EF4-FFF2-40B4-BE49-F238E27FC236}">
                <a16:creationId xmlns:a16="http://schemas.microsoft.com/office/drawing/2014/main" id="{AAD5A34A-FE28-EBCC-B263-110EF3838E5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20</a:t>
            </a:r>
            <a:endParaRPr lang="en-US" sz="800" b="1" i="0" u="none" strike="noStrike" cap="none" dirty="0">
              <a:solidFill>
                <a:schemeClr val="bg1"/>
              </a:solidFill>
              <a:latin typeface="Arial"/>
              <a:ea typeface="Arial"/>
              <a:cs typeface="Arial"/>
              <a:sym typeface="Arial"/>
            </a:endParaRPr>
          </a:p>
        </p:txBody>
      </p:sp>
      <p:sp>
        <p:nvSpPr>
          <p:cNvPr id="3" name="Frame 2">
            <a:extLst>
              <a:ext uri="{FF2B5EF4-FFF2-40B4-BE49-F238E27FC236}">
                <a16:creationId xmlns:a16="http://schemas.microsoft.com/office/drawing/2014/main" id="{E6C8D236-92BF-F825-94B0-97C34EB97EF7}"/>
              </a:ext>
            </a:extLst>
          </p:cNvPr>
          <p:cNvSpPr/>
          <p:nvPr/>
        </p:nvSpPr>
        <p:spPr>
          <a:xfrm>
            <a:off x="11356848" y="1901911"/>
            <a:ext cx="1676400" cy="2871257"/>
          </a:xfrm>
          <a:prstGeom prst="frame">
            <a:avLst>
              <a:gd name="adj1" fmla="val 268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E3655D4-6065-870B-567D-8083E6640487}"/>
              </a:ext>
            </a:extLst>
          </p:cNvPr>
          <p:cNvSpPr txBox="1"/>
          <p:nvPr/>
        </p:nvSpPr>
        <p:spPr>
          <a:xfrm>
            <a:off x="11546320" y="1535193"/>
            <a:ext cx="1315212" cy="307777"/>
          </a:xfrm>
          <a:prstGeom prst="rect">
            <a:avLst/>
          </a:prstGeom>
          <a:noFill/>
        </p:spPr>
        <p:txBody>
          <a:bodyPr wrap="square">
            <a:spAutoFit/>
          </a:bodyPr>
          <a:lstStyle/>
          <a:p>
            <a:r>
              <a:rPr lang="en-US" sz="1400" b="1" dirty="0" err="1">
                <a:solidFill>
                  <a:srgbClr val="202020"/>
                </a:solidFill>
              </a:rPr>
              <a:t>Tốc</a:t>
            </a:r>
            <a:r>
              <a:rPr lang="en-US" sz="1400" b="1" dirty="0">
                <a:solidFill>
                  <a:srgbClr val="202020"/>
                </a:solidFill>
              </a:rPr>
              <a:t> </a:t>
            </a:r>
            <a:r>
              <a:rPr lang="en-US" sz="1400" b="1" dirty="0" err="1">
                <a:solidFill>
                  <a:srgbClr val="202020"/>
                </a:solidFill>
              </a:rPr>
              <a:t>độ</a:t>
            </a:r>
            <a:r>
              <a:rPr lang="en-US" sz="1400" b="1" dirty="0">
                <a:solidFill>
                  <a:srgbClr val="202020"/>
                </a:solidFill>
              </a:rPr>
              <a:t> </a:t>
            </a:r>
            <a:r>
              <a:rPr lang="en-US" sz="1400" b="1" dirty="0" err="1">
                <a:solidFill>
                  <a:srgbClr val="202020"/>
                </a:solidFill>
              </a:rPr>
              <a:t>tối</a:t>
            </a:r>
            <a:r>
              <a:rPr lang="en-US" sz="1400" b="1" dirty="0">
                <a:solidFill>
                  <a:srgbClr val="202020"/>
                </a:solidFill>
              </a:rPr>
              <a:t> </a:t>
            </a:r>
            <a:r>
              <a:rPr lang="en-US" sz="1400" b="1" dirty="0" err="1">
                <a:solidFill>
                  <a:srgbClr val="202020"/>
                </a:solidFill>
              </a:rPr>
              <a:t>ưu</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79" name="Google Shape;279;p20"/>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280" name="Google Shape;280;p20"/>
          <p:cNvPicPr preferRelativeResize="0"/>
          <p:nvPr/>
        </p:nvPicPr>
        <p:blipFill rotWithShape="1">
          <a:blip r:embed="rId3">
            <a:alphaModFix/>
          </a:blip>
          <a:srcRect/>
          <a:stretch/>
        </p:blipFill>
        <p:spPr>
          <a:xfrm>
            <a:off x="-76200" y="723900"/>
            <a:ext cx="18897600" cy="7661189"/>
          </a:xfrm>
          <a:prstGeom prst="rect">
            <a:avLst/>
          </a:prstGeom>
          <a:noFill/>
          <a:ln>
            <a:noFill/>
          </a:ln>
        </p:spPr>
      </p:pic>
      <p:sp>
        <p:nvSpPr>
          <p:cNvPr id="281" name="Google Shape;281;p20"/>
          <p:cNvSpPr txBox="1"/>
          <p:nvPr/>
        </p:nvSpPr>
        <p:spPr>
          <a:xfrm>
            <a:off x="2590800" y="8627650"/>
            <a:ext cx="12148456" cy="500778"/>
          </a:xfrm>
          <a:prstGeom prst="rect">
            <a:avLst/>
          </a:prstGeom>
          <a:noFill/>
          <a:ln>
            <a:noFill/>
          </a:ln>
        </p:spPr>
        <p:txBody>
          <a:bodyPr spcFirstLastPara="1" wrap="square" lIns="91425" tIns="45700" rIns="91425" bIns="45700" anchor="t" anchorCtr="0">
            <a:spAutoFit/>
          </a:bodyPr>
          <a:lstStyle/>
          <a:p>
            <a:pPr marL="0" marR="0" lvl="0" indent="0" algn="ctr" rtl="0">
              <a:lnSpc>
                <a:spcPct val="208277"/>
              </a:lnSpc>
              <a:spcBef>
                <a:spcPts val="0"/>
              </a:spcBef>
              <a:spcAft>
                <a:spcPts val="0"/>
              </a:spcAft>
              <a:buClr>
                <a:srgbClr val="000000"/>
              </a:buClr>
              <a:buSzPts val="1800"/>
              <a:buFont typeface="Arial"/>
              <a:buNone/>
            </a:pPr>
            <a:r>
              <a:rPr lang="en-US" sz="1800" b="0" i="0" u="none" strike="noStrike" cap="none">
                <a:solidFill>
                  <a:srgbClr val="202020"/>
                </a:solidFill>
                <a:latin typeface="Arial"/>
                <a:ea typeface="Arial"/>
                <a:cs typeface="Arial"/>
                <a:sym typeface="Arial"/>
              </a:rPr>
              <a:t>Hình 18: Ảnh hưởng của tốc độ đến hình thái học bề mặt màng mỏng (PVA 9%)</a:t>
            </a:r>
            <a:endParaRPr sz="1800" b="0" i="0" u="none" strike="noStrike" cap="none">
              <a:solidFill>
                <a:srgbClr val="202020"/>
              </a:solidFill>
              <a:latin typeface="Arial"/>
              <a:ea typeface="Arial"/>
              <a:cs typeface="Arial"/>
              <a:sym typeface="Arial"/>
            </a:endParaRPr>
          </a:p>
        </p:txBody>
      </p:sp>
      <p:pic>
        <p:nvPicPr>
          <p:cNvPr id="282" name="Google Shape;282;p20" descr="A blue and white background&#10;&#10;AI-generated content may be incorrect."/>
          <p:cNvPicPr preferRelativeResize="0"/>
          <p:nvPr/>
        </p:nvPicPr>
        <p:blipFill rotWithShape="1">
          <a:blip r:embed="rId4">
            <a:alphaModFix/>
          </a:blip>
          <a:srcRect/>
          <a:stretch/>
        </p:blipFill>
        <p:spPr>
          <a:xfrm>
            <a:off x="1229322" y="5448300"/>
            <a:ext cx="1581399" cy="2331856"/>
          </a:xfrm>
          <a:prstGeom prst="rect">
            <a:avLst/>
          </a:prstGeom>
          <a:noFill/>
          <a:ln>
            <a:noFill/>
          </a:ln>
        </p:spPr>
      </p:pic>
      <p:pic>
        <p:nvPicPr>
          <p:cNvPr id="283" name="Google Shape;283;p20" descr="A blue surface with a blurry background&#10;&#10;AI-generated content may be incorrect."/>
          <p:cNvPicPr preferRelativeResize="0"/>
          <p:nvPr/>
        </p:nvPicPr>
        <p:blipFill rotWithShape="1">
          <a:blip r:embed="rId5">
            <a:alphaModFix/>
          </a:blip>
          <a:srcRect/>
          <a:stretch/>
        </p:blipFill>
        <p:spPr>
          <a:xfrm>
            <a:off x="3234244" y="2355951"/>
            <a:ext cx="1607685" cy="2198543"/>
          </a:xfrm>
          <a:prstGeom prst="rect">
            <a:avLst/>
          </a:prstGeom>
          <a:noFill/>
          <a:ln>
            <a:noFill/>
          </a:ln>
        </p:spPr>
      </p:pic>
      <p:pic>
        <p:nvPicPr>
          <p:cNvPr id="284" name="Google Shape;284;p20" descr="A blurry blue and white background&#10;&#10;AI-generated content may be incorrect."/>
          <p:cNvPicPr preferRelativeResize="0"/>
          <p:nvPr/>
        </p:nvPicPr>
        <p:blipFill rotWithShape="1">
          <a:blip r:embed="rId6">
            <a:alphaModFix/>
          </a:blip>
          <a:srcRect/>
          <a:stretch/>
        </p:blipFill>
        <p:spPr>
          <a:xfrm>
            <a:off x="4876800" y="5441197"/>
            <a:ext cx="1972521" cy="2331856"/>
          </a:xfrm>
          <a:prstGeom prst="rect">
            <a:avLst/>
          </a:prstGeom>
          <a:noFill/>
          <a:ln>
            <a:noFill/>
          </a:ln>
        </p:spPr>
      </p:pic>
      <p:pic>
        <p:nvPicPr>
          <p:cNvPr id="285" name="Google Shape;285;p20" descr="A blue and white painted wall&#10;&#10;AI-generated content may be incorrect."/>
          <p:cNvPicPr preferRelativeResize="0"/>
          <p:nvPr/>
        </p:nvPicPr>
        <p:blipFill rotWithShape="1">
          <a:blip r:embed="rId7">
            <a:alphaModFix/>
          </a:blip>
          <a:srcRect/>
          <a:stretch/>
        </p:blipFill>
        <p:spPr>
          <a:xfrm>
            <a:off x="7369183" y="2355951"/>
            <a:ext cx="1533302" cy="2198543"/>
          </a:xfrm>
          <a:prstGeom prst="rect">
            <a:avLst/>
          </a:prstGeom>
          <a:noFill/>
          <a:ln>
            <a:noFill/>
          </a:ln>
        </p:spPr>
      </p:pic>
      <p:pic>
        <p:nvPicPr>
          <p:cNvPr id="286" name="Google Shape;286;p20" descr="A blue and white background&#10;&#10;AI-generated content may be incorrect."/>
          <p:cNvPicPr preferRelativeResize="0"/>
          <p:nvPr/>
        </p:nvPicPr>
        <p:blipFill rotWithShape="1">
          <a:blip r:embed="rId8">
            <a:alphaModFix/>
          </a:blip>
          <a:srcRect/>
          <a:stretch/>
        </p:blipFill>
        <p:spPr>
          <a:xfrm>
            <a:off x="8915400" y="5448300"/>
            <a:ext cx="2054254" cy="2331856"/>
          </a:xfrm>
          <a:prstGeom prst="rect">
            <a:avLst/>
          </a:prstGeom>
          <a:noFill/>
          <a:ln>
            <a:noFill/>
          </a:ln>
        </p:spPr>
      </p:pic>
      <p:pic>
        <p:nvPicPr>
          <p:cNvPr id="287" name="Google Shape;287;p20" descr="A blue and white background&#10;&#10;AI-generated content may be incorrect."/>
          <p:cNvPicPr preferRelativeResize="0"/>
          <p:nvPr/>
        </p:nvPicPr>
        <p:blipFill rotWithShape="1">
          <a:blip r:embed="rId9">
            <a:alphaModFix/>
          </a:blip>
          <a:srcRect/>
          <a:stretch/>
        </p:blipFill>
        <p:spPr>
          <a:xfrm>
            <a:off x="11228400" y="2379719"/>
            <a:ext cx="1691736" cy="2198543"/>
          </a:xfrm>
          <a:prstGeom prst="rect">
            <a:avLst/>
          </a:prstGeom>
          <a:noFill/>
          <a:ln>
            <a:noFill/>
          </a:ln>
        </p:spPr>
      </p:pic>
      <p:pic>
        <p:nvPicPr>
          <p:cNvPr id="288" name="Google Shape;288;p20" descr="A close up of a blue object&#10;&#10;AI-generated content may be incorrect."/>
          <p:cNvPicPr preferRelativeResize="0"/>
          <p:nvPr/>
        </p:nvPicPr>
        <p:blipFill rotWithShape="1">
          <a:blip r:embed="rId10">
            <a:alphaModFix/>
          </a:blip>
          <a:srcRect/>
          <a:stretch/>
        </p:blipFill>
        <p:spPr>
          <a:xfrm>
            <a:off x="13647336" y="5448300"/>
            <a:ext cx="1480427" cy="2331856"/>
          </a:xfrm>
          <a:prstGeom prst="rect">
            <a:avLst/>
          </a:prstGeom>
          <a:noFill/>
          <a:ln>
            <a:noFill/>
          </a:ln>
        </p:spPr>
      </p:pic>
      <p:sp>
        <p:nvSpPr>
          <p:cNvPr id="2" name="Rectangle 1">
            <a:extLst>
              <a:ext uri="{FF2B5EF4-FFF2-40B4-BE49-F238E27FC236}">
                <a16:creationId xmlns:a16="http://schemas.microsoft.com/office/drawing/2014/main" id="{529676EA-606D-54D9-285F-19D63FC80B8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21</a:t>
            </a:r>
            <a:endParaRPr lang="en-US" sz="800" b="1" i="0" u="none" strike="noStrike" cap="none" dirty="0">
              <a:solidFill>
                <a:schemeClr val="bg1"/>
              </a:solidFill>
              <a:latin typeface="Arial"/>
              <a:ea typeface="Arial"/>
              <a:cs typeface="Arial"/>
              <a:sym typeface="Arial"/>
            </a:endParaRPr>
          </a:p>
        </p:txBody>
      </p:sp>
      <p:sp>
        <p:nvSpPr>
          <p:cNvPr id="4" name="Frame 3">
            <a:extLst>
              <a:ext uri="{FF2B5EF4-FFF2-40B4-BE49-F238E27FC236}">
                <a16:creationId xmlns:a16="http://schemas.microsoft.com/office/drawing/2014/main" id="{1D301104-B86B-B200-8711-CCB02F74EB29}"/>
              </a:ext>
            </a:extLst>
          </p:cNvPr>
          <p:cNvSpPr/>
          <p:nvPr/>
        </p:nvSpPr>
        <p:spPr>
          <a:xfrm>
            <a:off x="11127581" y="2285957"/>
            <a:ext cx="1876426" cy="2402443"/>
          </a:xfrm>
          <a:prstGeom prst="frame">
            <a:avLst>
              <a:gd name="adj1" fmla="val 229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E98F751-67EC-BB81-A74A-AFAAB269ECB5}"/>
              </a:ext>
            </a:extLst>
          </p:cNvPr>
          <p:cNvSpPr txBox="1"/>
          <p:nvPr/>
        </p:nvSpPr>
        <p:spPr>
          <a:xfrm>
            <a:off x="11329914" y="1931299"/>
            <a:ext cx="1488707" cy="307777"/>
          </a:xfrm>
          <a:prstGeom prst="rect">
            <a:avLst/>
          </a:prstGeom>
          <a:noFill/>
        </p:spPr>
        <p:txBody>
          <a:bodyPr wrap="square">
            <a:spAutoFit/>
          </a:bodyPr>
          <a:lstStyle/>
          <a:p>
            <a:r>
              <a:rPr lang="en-US" sz="1400" b="1" dirty="0" err="1">
                <a:solidFill>
                  <a:srgbClr val="202020"/>
                </a:solidFill>
              </a:rPr>
              <a:t>Tốc</a:t>
            </a:r>
            <a:r>
              <a:rPr lang="en-US" sz="1400" b="1" dirty="0">
                <a:solidFill>
                  <a:srgbClr val="202020"/>
                </a:solidFill>
              </a:rPr>
              <a:t> </a:t>
            </a:r>
            <a:r>
              <a:rPr lang="en-US" sz="1400" b="1" dirty="0" err="1">
                <a:solidFill>
                  <a:srgbClr val="202020"/>
                </a:solidFill>
              </a:rPr>
              <a:t>độ</a:t>
            </a:r>
            <a:r>
              <a:rPr lang="en-US" sz="1400" b="1" dirty="0">
                <a:solidFill>
                  <a:srgbClr val="202020"/>
                </a:solidFill>
              </a:rPr>
              <a:t> </a:t>
            </a:r>
            <a:r>
              <a:rPr lang="en-US" sz="1400" b="1" dirty="0" err="1">
                <a:solidFill>
                  <a:srgbClr val="202020"/>
                </a:solidFill>
              </a:rPr>
              <a:t>tối</a:t>
            </a:r>
            <a:r>
              <a:rPr lang="en-US" sz="1400" b="1" dirty="0">
                <a:solidFill>
                  <a:srgbClr val="202020"/>
                </a:solidFill>
              </a:rPr>
              <a:t> </a:t>
            </a:r>
            <a:r>
              <a:rPr lang="en-US" sz="1400" b="1" dirty="0" err="1">
                <a:solidFill>
                  <a:srgbClr val="202020"/>
                </a:solidFill>
              </a:rPr>
              <a:t>ưu</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304" name="Google Shape;304;p22" descr="A close-up of a plane&#10;&#10;AI-generated content may be incorrect."/>
          <p:cNvPicPr preferRelativeResize="0"/>
          <p:nvPr/>
        </p:nvPicPr>
        <p:blipFill rotWithShape="1">
          <a:blip r:embed="rId3">
            <a:alphaModFix/>
          </a:blip>
          <a:srcRect/>
          <a:stretch/>
        </p:blipFill>
        <p:spPr>
          <a:xfrm>
            <a:off x="10085205" y="2857500"/>
            <a:ext cx="6096000" cy="4572000"/>
          </a:xfrm>
          <a:prstGeom prst="rect">
            <a:avLst/>
          </a:prstGeom>
          <a:noFill/>
          <a:ln>
            <a:noFill/>
          </a:ln>
        </p:spPr>
      </p:pic>
      <p:sp>
        <p:nvSpPr>
          <p:cNvPr id="305" name="Google Shape;305;p22"/>
          <p:cNvSpPr txBox="1"/>
          <p:nvPr/>
        </p:nvSpPr>
        <p:spPr>
          <a:xfrm>
            <a:off x="941205" y="7581900"/>
            <a:ext cx="9144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Ảnh SEM mặt cắt lớp màng PVA được chế tạo bằng blade coater (x50.000)</a:t>
            </a:r>
            <a:endParaRPr sz="1400" b="0" i="0" u="none" strike="noStrike" cap="none">
              <a:solidFill>
                <a:srgbClr val="000000"/>
              </a:solidFill>
              <a:latin typeface="Arial"/>
              <a:ea typeface="Arial"/>
              <a:cs typeface="Arial"/>
              <a:sym typeface="Arial"/>
            </a:endParaRPr>
          </a:p>
        </p:txBody>
      </p:sp>
      <p:sp>
        <p:nvSpPr>
          <p:cNvPr id="306" name="Google Shape;306;p22"/>
          <p:cNvSpPr txBox="1"/>
          <p:nvPr/>
        </p:nvSpPr>
        <p:spPr>
          <a:xfrm>
            <a:off x="9448800" y="7555424"/>
            <a:ext cx="9144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b) Ảnh SEM mặt cắt lớp màng PVA được chế tạo bằng blade coater (x60.000)</a:t>
            </a:r>
            <a:endParaRPr sz="1400" b="0" i="0" u="none" strike="noStrike" cap="none">
              <a:solidFill>
                <a:srgbClr val="000000"/>
              </a:solidFill>
              <a:latin typeface="Arial"/>
              <a:ea typeface="Arial"/>
              <a:cs typeface="Arial"/>
              <a:sym typeface="Arial"/>
            </a:endParaRPr>
          </a:p>
        </p:txBody>
      </p:sp>
      <p:sp>
        <p:nvSpPr>
          <p:cNvPr id="307" name="Google Shape;307;p22"/>
          <p:cNvSpPr txBox="1"/>
          <p:nvPr/>
        </p:nvSpPr>
        <p:spPr>
          <a:xfrm>
            <a:off x="6306201" y="7766566"/>
            <a:ext cx="91517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 </a:t>
            </a:r>
            <a:r>
              <a:rPr lang="en-US" sz="1800" dirty="0" err="1">
                <a:solidFill>
                  <a:schemeClr val="dk1"/>
                </a:solidFill>
                <a:latin typeface="Calibri"/>
                <a:ea typeface="Calibri"/>
                <a:cs typeface="Calibri"/>
                <a:sym typeface="Calibri"/>
              </a:rPr>
              <a:t>Đồ</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thị</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đồ</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dày</a:t>
            </a:r>
            <a:r>
              <a:rPr lang="en-US" sz="1800"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của</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màng</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mỏng</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bằng</a:t>
            </a:r>
            <a:r>
              <a:rPr lang="en-US" sz="1800" b="0" i="0" u="none" strike="noStrike" cap="none" dirty="0">
                <a:solidFill>
                  <a:schemeClr val="dk1"/>
                </a:solidFill>
                <a:latin typeface="Calibri"/>
                <a:ea typeface="Calibri"/>
                <a:cs typeface="Calibri"/>
                <a:sym typeface="Calibri"/>
              </a:rPr>
              <a:t> blade coat</a:t>
            </a:r>
            <a:r>
              <a:rPr lang="en-US" sz="1800" dirty="0">
                <a:solidFill>
                  <a:schemeClr val="dk1"/>
                </a:solidFill>
                <a:latin typeface="Calibri"/>
                <a:ea typeface="Calibri"/>
                <a:cs typeface="Calibri"/>
                <a:sym typeface="Calibri"/>
              </a:rPr>
              <a:t>er</a:t>
            </a:r>
            <a:endParaRPr sz="1400" b="0" i="0" u="none" strike="noStrike" cap="none" dirty="0">
              <a:solidFill>
                <a:srgbClr val="000000"/>
              </a:solidFill>
              <a:latin typeface="Arial"/>
              <a:ea typeface="Arial"/>
              <a:cs typeface="Arial"/>
              <a:sym typeface="Arial"/>
            </a:endParaRPr>
          </a:p>
        </p:txBody>
      </p:sp>
      <p:pic>
        <p:nvPicPr>
          <p:cNvPr id="308" name="Google Shape;308;p22" descr="A close-up of a microscope&#10;&#10;AI-generated content may be incorrect."/>
          <p:cNvPicPr preferRelativeResize="0"/>
          <p:nvPr/>
        </p:nvPicPr>
        <p:blipFill rotWithShape="1">
          <a:blip r:embed="rId4">
            <a:alphaModFix/>
          </a:blip>
          <a:srcRect/>
          <a:stretch/>
        </p:blipFill>
        <p:spPr>
          <a:xfrm>
            <a:off x="1520126" y="2857500"/>
            <a:ext cx="6096000" cy="4572000"/>
          </a:xfrm>
          <a:prstGeom prst="rect">
            <a:avLst/>
          </a:prstGeom>
          <a:noFill/>
          <a:ln>
            <a:noFill/>
          </a:ln>
        </p:spPr>
      </p:pic>
      <p:pic>
        <p:nvPicPr>
          <p:cNvPr id="309" name="Google Shape;309;p22" descr="A graph with a line&#10;&#10;AI-generated content may be incorrect."/>
          <p:cNvPicPr preferRelativeResize="0"/>
          <p:nvPr/>
        </p:nvPicPr>
        <p:blipFill rotWithShape="1">
          <a:blip r:embed="rId5">
            <a:alphaModFix/>
          </a:blip>
          <a:srcRect/>
          <a:stretch/>
        </p:blipFill>
        <p:spPr>
          <a:xfrm>
            <a:off x="4599553" y="2596634"/>
            <a:ext cx="8479295" cy="5093732"/>
          </a:xfrm>
          <a:prstGeom prst="rect">
            <a:avLst/>
          </a:prstGeom>
          <a:noFill/>
          <a:ln>
            <a:noFill/>
          </a:ln>
        </p:spPr>
      </p:pic>
      <p:sp>
        <p:nvSpPr>
          <p:cNvPr id="2" name="Rectangle 1">
            <a:extLst>
              <a:ext uri="{FF2B5EF4-FFF2-40B4-BE49-F238E27FC236}">
                <a16:creationId xmlns:a16="http://schemas.microsoft.com/office/drawing/2014/main" id="{D91D5DCE-FCF0-860D-C4B7-448BEDB4D9C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22</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4"/>
                                        </p:tgtEl>
                                      </p:cBhvr>
                                    </p:animEffect>
                                    <p:set>
                                      <p:cBhvr>
                                        <p:cTn id="7" dur="1" fill="hold">
                                          <p:stCondLst>
                                            <p:cond delay="500"/>
                                          </p:stCondLst>
                                        </p:cTn>
                                        <p:tgtEl>
                                          <p:spTgt spid="30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6"/>
                                        </p:tgtEl>
                                      </p:cBhvr>
                                    </p:animEffect>
                                    <p:set>
                                      <p:cBhvr>
                                        <p:cTn id="10" dur="1" fill="hold">
                                          <p:stCondLst>
                                            <p:cond delay="500"/>
                                          </p:stCondLst>
                                        </p:cTn>
                                        <p:tgtEl>
                                          <p:spTgt spid="30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5"/>
                                        </p:tgtEl>
                                      </p:cBhvr>
                                    </p:animEffect>
                                    <p:set>
                                      <p:cBhvr>
                                        <p:cTn id="13" dur="1" fill="hold">
                                          <p:stCondLst>
                                            <p:cond delay="500"/>
                                          </p:stCondLst>
                                        </p:cTn>
                                        <p:tgtEl>
                                          <p:spTgt spid="30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08"/>
                                        </p:tgtEl>
                                      </p:cBhvr>
                                    </p:animEffect>
                                    <p:set>
                                      <p:cBhvr>
                                        <p:cTn id="16" dur="1" fill="hold">
                                          <p:stCondLst>
                                            <p:cond delay="500"/>
                                          </p:stCondLst>
                                        </p:cTn>
                                        <p:tgtEl>
                                          <p:spTgt spid="30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500"/>
                                        <p:tgtEl>
                                          <p:spTgt spid="3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fade">
                                      <p:cBhvr>
                                        <p:cTn id="22"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BBEC6A38-A1BF-4C41-0471-FF722FBB0B91}"/>
            </a:ext>
          </a:extLst>
        </p:cNvPr>
        <p:cNvGrpSpPr/>
        <p:nvPr/>
      </p:nvGrpSpPr>
      <p:grpSpPr>
        <a:xfrm>
          <a:off x="0" y="0"/>
          <a:ext cx="0" cy="0"/>
          <a:chOff x="0" y="0"/>
          <a:chExt cx="0" cy="0"/>
        </a:xfrm>
      </p:grpSpPr>
      <p:sp>
        <p:nvSpPr>
          <p:cNvPr id="314" name="Google Shape;314;p23">
            <a:extLst>
              <a:ext uri="{FF2B5EF4-FFF2-40B4-BE49-F238E27FC236}">
                <a16:creationId xmlns:a16="http://schemas.microsoft.com/office/drawing/2014/main" id="{535D3907-5A57-53A1-2BDF-17071D10D7D6}"/>
              </a:ext>
            </a:extLst>
          </p:cNvPr>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323" name="Google Shape;323;p23" descr="A diagram of a battery&#10;&#10;AI-generated content may be incorrect.">
            <a:extLst>
              <a:ext uri="{FF2B5EF4-FFF2-40B4-BE49-F238E27FC236}">
                <a16:creationId xmlns:a16="http://schemas.microsoft.com/office/drawing/2014/main" id="{0F80D753-5A92-46B2-CA97-13E27A56003F}"/>
              </a:ext>
            </a:extLst>
          </p:cNvPr>
          <p:cNvPicPr preferRelativeResize="0"/>
          <p:nvPr/>
        </p:nvPicPr>
        <p:blipFill rotWithShape="1">
          <a:blip r:embed="rId3">
            <a:alphaModFix/>
          </a:blip>
          <a:srcRect/>
          <a:stretch/>
        </p:blipFill>
        <p:spPr>
          <a:xfrm>
            <a:off x="9754637" y="2304671"/>
            <a:ext cx="6814291" cy="6094224"/>
          </a:xfrm>
          <a:prstGeom prst="rect">
            <a:avLst/>
          </a:prstGeom>
          <a:noFill/>
          <a:ln>
            <a:noFill/>
          </a:ln>
        </p:spPr>
      </p:pic>
      <p:pic>
        <p:nvPicPr>
          <p:cNvPr id="324" name="Google Shape;324;p23" descr="A diagram of a diagram of a variety of objects">
            <a:extLst>
              <a:ext uri="{FF2B5EF4-FFF2-40B4-BE49-F238E27FC236}">
                <a16:creationId xmlns:a16="http://schemas.microsoft.com/office/drawing/2014/main" id="{6DCDC4CC-E576-F216-C3BD-0AADDA176054}"/>
              </a:ext>
            </a:extLst>
          </p:cNvPr>
          <p:cNvPicPr preferRelativeResize="0"/>
          <p:nvPr/>
        </p:nvPicPr>
        <p:blipFill rotWithShape="1">
          <a:blip r:embed="rId4">
            <a:alphaModFix/>
          </a:blip>
          <a:srcRect/>
          <a:stretch/>
        </p:blipFill>
        <p:spPr>
          <a:xfrm>
            <a:off x="2208716" y="2350121"/>
            <a:ext cx="7016261" cy="6094224"/>
          </a:xfrm>
          <a:prstGeom prst="rect">
            <a:avLst/>
          </a:prstGeom>
          <a:noFill/>
          <a:ln>
            <a:noFill/>
          </a:ln>
        </p:spPr>
      </p:pic>
      <p:sp>
        <p:nvSpPr>
          <p:cNvPr id="2" name="Rectangle 1">
            <a:extLst>
              <a:ext uri="{FF2B5EF4-FFF2-40B4-BE49-F238E27FC236}">
                <a16:creationId xmlns:a16="http://schemas.microsoft.com/office/drawing/2014/main" id="{13A64EDE-B1DE-4FF4-A51D-940E25B4CE3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9041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3"/>
                                        </p:tgtEl>
                                      </p:cBhvr>
                                    </p:animEffect>
                                    <p:set>
                                      <p:cBhvr>
                                        <p:cTn id="7" dur="1" fill="hold">
                                          <p:stCondLst>
                                            <p:cond delay="500"/>
                                          </p:stCondLst>
                                        </p:cTn>
                                        <p:tgtEl>
                                          <p:spTgt spid="3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A3E5BD43-5DA3-31B5-72E6-2B01C2C38DE9}"/>
            </a:ext>
          </a:extLst>
        </p:cNvPr>
        <p:cNvGrpSpPr/>
        <p:nvPr/>
      </p:nvGrpSpPr>
      <p:grpSpPr>
        <a:xfrm>
          <a:off x="0" y="0"/>
          <a:ext cx="0" cy="0"/>
          <a:chOff x="0" y="0"/>
          <a:chExt cx="0" cy="0"/>
        </a:xfrm>
      </p:grpSpPr>
      <p:sp>
        <p:nvSpPr>
          <p:cNvPr id="314" name="Google Shape;314;p23">
            <a:extLst>
              <a:ext uri="{FF2B5EF4-FFF2-40B4-BE49-F238E27FC236}">
                <a16:creationId xmlns:a16="http://schemas.microsoft.com/office/drawing/2014/main" id="{30CFD8A9-7CE5-FDB9-EB6B-BFBA1A79D65D}"/>
              </a:ext>
            </a:extLst>
          </p:cNvPr>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087FC1B7-9CB9-0B77-7932-C252A412CAD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pic>
        <p:nvPicPr>
          <p:cNvPr id="3" name="Google Shape;316;p23" descr="A graph of a graph showing a number of pvc pva&#10;&#10;AI-generated content may be incorrect.">
            <a:extLst>
              <a:ext uri="{FF2B5EF4-FFF2-40B4-BE49-F238E27FC236}">
                <a16:creationId xmlns:a16="http://schemas.microsoft.com/office/drawing/2014/main" id="{723A351D-7631-7062-1CC7-08FDDB61F57D}"/>
              </a:ext>
            </a:extLst>
          </p:cNvPr>
          <p:cNvPicPr preferRelativeResize="0"/>
          <p:nvPr/>
        </p:nvPicPr>
        <p:blipFill rotWithShape="1">
          <a:blip r:embed="rId3">
            <a:alphaModFix/>
          </a:blip>
          <a:srcRect/>
          <a:stretch/>
        </p:blipFill>
        <p:spPr>
          <a:xfrm>
            <a:off x="12938758" y="3040988"/>
            <a:ext cx="4328159" cy="3339721"/>
          </a:xfrm>
          <a:prstGeom prst="rect">
            <a:avLst/>
          </a:prstGeom>
          <a:noFill/>
          <a:ln>
            <a:noFill/>
          </a:ln>
        </p:spPr>
      </p:pic>
      <p:pic>
        <p:nvPicPr>
          <p:cNvPr id="4" name="Google Shape;272;p19" descr="A blue surface with white spots&#10;&#10;AI-generated content may be incorrect.">
            <a:extLst>
              <a:ext uri="{FF2B5EF4-FFF2-40B4-BE49-F238E27FC236}">
                <a16:creationId xmlns:a16="http://schemas.microsoft.com/office/drawing/2014/main" id="{6E547609-5B65-5A24-6100-BEBCF8E9007E}"/>
              </a:ext>
            </a:extLst>
          </p:cNvPr>
          <p:cNvPicPr preferRelativeResize="0"/>
          <p:nvPr/>
        </p:nvPicPr>
        <p:blipFill rotWithShape="1">
          <a:blip r:embed="rId4">
            <a:alphaModFix/>
          </a:blip>
          <a:srcRect/>
          <a:stretch/>
        </p:blipFill>
        <p:spPr>
          <a:xfrm>
            <a:off x="6027130" y="4082903"/>
            <a:ext cx="524397" cy="938796"/>
          </a:xfrm>
          <a:prstGeom prst="rect">
            <a:avLst/>
          </a:prstGeom>
          <a:noFill/>
          <a:ln>
            <a:noFill/>
          </a:ln>
        </p:spPr>
      </p:pic>
      <p:sp>
        <p:nvSpPr>
          <p:cNvPr id="5" name="TextBox 4">
            <a:extLst>
              <a:ext uri="{FF2B5EF4-FFF2-40B4-BE49-F238E27FC236}">
                <a16:creationId xmlns:a16="http://schemas.microsoft.com/office/drawing/2014/main" id="{A54B51D0-FC87-D178-A4CC-98727467E57A}"/>
              </a:ext>
            </a:extLst>
          </p:cNvPr>
          <p:cNvSpPr txBox="1"/>
          <p:nvPr/>
        </p:nvSpPr>
        <p:spPr>
          <a:xfrm>
            <a:off x="5533989" y="5117255"/>
            <a:ext cx="2035075" cy="738664"/>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 (8% PVA)</a:t>
            </a:r>
            <a:endParaRPr lang="en-US" dirty="0"/>
          </a:p>
        </p:txBody>
      </p:sp>
      <p:pic>
        <p:nvPicPr>
          <p:cNvPr id="6" name="Picture 5" descr="A black rectangular object with a silver metal bar">
            <a:extLst>
              <a:ext uri="{FF2B5EF4-FFF2-40B4-BE49-F238E27FC236}">
                <a16:creationId xmlns:a16="http://schemas.microsoft.com/office/drawing/2014/main" id="{E889D8BA-C9E4-CD56-B302-1B673037C6FC}"/>
              </a:ext>
            </a:extLst>
          </p:cNvPr>
          <p:cNvPicPr>
            <a:picLocks noChangeAspect="1"/>
          </p:cNvPicPr>
          <p:nvPr/>
        </p:nvPicPr>
        <p:blipFill>
          <a:blip r:embed="rId5"/>
          <a:stretch>
            <a:fillRect/>
          </a:stretch>
        </p:blipFill>
        <p:spPr>
          <a:xfrm>
            <a:off x="1432562" y="3243403"/>
            <a:ext cx="2987039" cy="2243184"/>
          </a:xfrm>
          <a:prstGeom prst="rect">
            <a:avLst/>
          </a:prstGeom>
        </p:spPr>
      </p:pic>
      <p:sp>
        <p:nvSpPr>
          <p:cNvPr id="7" name="Arrow: Right 6">
            <a:extLst>
              <a:ext uri="{FF2B5EF4-FFF2-40B4-BE49-F238E27FC236}">
                <a16:creationId xmlns:a16="http://schemas.microsoft.com/office/drawing/2014/main" id="{210A8208-AC65-F230-AC88-D9E866CB0051}"/>
              </a:ext>
            </a:extLst>
          </p:cNvPr>
          <p:cNvSpPr/>
          <p:nvPr/>
        </p:nvSpPr>
        <p:spPr>
          <a:xfrm>
            <a:off x="4656833" y="4681136"/>
            <a:ext cx="1133065"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3C99989-BBCA-E005-33A8-69BAA2829040}"/>
              </a:ext>
            </a:extLst>
          </p:cNvPr>
          <p:cNvSpPr/>
          <p:nvPr/>
        </p:nvSpPr>
        <p:spPr>
          <a:xfrm>
            <a:off x="6852783" y="4681137"/>
            <a:ext cx="883921"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54BEE0-5B06-4BFA-F019-521B3FD12715}"/>
              </a:ext>
            </a:extLst>
          </p:cNvPr>
          <p:cNvSpPr txBox="1"/>
          <p:nvPr/>
        </p:nvSpPr>
        <p:spPr>
          <a:xfrm>
            <a:off x="1882140" y="5178810"/>
            <a:ext cx="2415540"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pic>
        <p:nvPicPr>
          <p:cNvPr id="10" name="Google Shape;324;p23" descr="A diagram of a diagram of a variety of objects">
            <a:extLst>
              <a:ext uri="{FF2B5EF4-FFF2-40B4-BE49-F238E27FC236}">
                <a16:creationId xmlns:a16="http://schemas.microsoft.com/office/drawing/2014/main" id="{F22EAB5C-39C8-2CE0-B813-6576307CA789}"/>
              </a:ext>
            </a:extLst>
          </p:cNvPr>
          <p:cNvPicPr preferRelativeResize="0"/>
          <p:nvPr/>
        </p:nvPicPr>
        <p:blipFill rotWithShape="1">
          <a:blip r:embed="rId6">
            <a:alphaModFix/>
          </a:blip>
          <a:srcRect/>
          <a:stretch/>
        </p:blipFill>
        <p:spPr>
          <a:xfrm>
            <a:off x="7870321" y="3991463"/>
            <a:ext cx="1554215" cy="1349968"/>
          </a:xfrm>
          <a:prstGeom prst="rect">
            <a:avLst/>
          </a:prstGeom>
          <a:noFill/>
          <a:ln>
            <a:noFill/>
          </a:ln>
        </p:spPr>
      </p:pic>
      <p:pic>
        <p:nvPicPr>
          <p:cNvPr id="11" name="Picture 10" descr="A white box with a purple object inside&#10;&#10;AI-generated content may be incorrect.">
            <a:extLst>
              <a:ext uri="{FF2B5EF4-FFF2-40B4-BE49-F238E27FC236}">
                <a16:creationId xmlns:a16="http://schemas.microsoft.com/office/drawing/2014/main" id="{0A7B4C75-3FA2-C0A1-02A1-9E4F989B0919}"/>
              </a:ext>
            </a:extLst>
          </p:cNvPr>
          <p:cNvPicPr>
            <a:picLocks noChangeAspect="1"/>
          </p:cNvPicPr>
          <p:nvPr/>
        </p:nvPicPr>
        <p:blipFill>
          <a:blip r:embed="rId7"/>
          <a:stretch>
            <a:fillRect/>
          </a:stretch>
        </p:blipFill>
        <p:spPr>
          <a:xfrm>
            <a:off x="10237798" y="3450451"/>
            <a:ext cx="1823993" cy="2431991"/>
          </a:xfrm>
          <a:prstGeom prst="rect">
            <a:avLst/>
          </a:prstGeom>
        </p:spPr>
      </p:pic>
      <p:sp>
        <p:nvSpPr>
          <p:cNvPr id="12" name="Arrow: Right 11">
            <a:extLst>
              <a:ext uri="{FF2B5EF4-FFF2-40B4-BE49-F238E27FC236}">
                <a16:creationId xmlns:a16="http://schemas.microsoft.com/office/drawing/2014/main" id="{CF1000DC-ED5E-7339-ED7D-FBC9EC2610B7}"/>
              </a:ext>
            </a:extLst>
          </p:cNvPr>
          <p:cNvSpPr/>
          <p:nvPr/>
        </p:nvSpPr>
        <p:spPr>
          <a:xfrm>
            <a:off x="9413471" y="4673133"/>
            <a:ext cx="856554"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476F21C-9FD7-07B0-0F6E-4670E64F9EC1}"/>
              </a:ext>
            </a:extLst>
          </p:cNvPr>
          <p:cNvSpPr/>
          <p:nvPr/>
        </p:nvSpPr>
        <p:spPr>
          <a:xfrm>
            <a:off x="12093269" y="4673133"/>
            <a:ext cx="845489"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E4BAAF-FED9-A408-75C6-1BAE73525BBF}"/>
              </a:ext>
            </a:extLst>
          </p:cNvPr>
          <p:cNvSpPr txBox="1"/>
          <p:nvPr/>
        </p:nvSpPr>
        <p:spPr>
          <a:xfrm>
            <a:off x="10469880" y="5702030"/>
            <a:ext cx="1737360" cy="307777"/>
          </a:xfrm>
          <a:prstGeom prst="rect">
            <a:avLst/>
          </a:prstGeom>
          <a:noFill/>
        </p:spPr>
        <p:txBody>
          <a:bodyPr wrap="square">
            <a:spAutoFit/>
          </a:bodyPr>
          <a:lstStyle/>
          <a:p>
            <a:r>
              <a:rPr lang="en-US" sz="1400" b="0" i="0" u="none" strike="noStrike" cap="none">
                <a:solidFill>
                  <a:srgbClr val="202020"/>
                </a:solidFill>
                <a:latin typeface="Arial"/>
                <a:ea typeface="Arial"/>
                <a:cs typeface="Arial"/>
                <a:sym typeface="Arial"/>
              </a:rPr>
              <a:t>Máy</a:t>
            </a:r>
            <a:r>
              <a:rPr lang="en-US">
                <a:solidFill>
                  <a:srgbClr val="202020"/>
                </a:solidFill>
              </a:rPr>
              <a:t> tạo dao động</a:t>
            </a:r>
            <a:endParaRPr lang="en-US" dirty="0"/>
          </a:p>
        </p:txBody>
      </p:sp>
      <p:sp>
        <p:nvSpPr>
          <p:cNvPr id="15" name="TextBox 14">
            <a:extLst>
              <a:ext uri="{FF2B5EF4-FFF2-40B4-BE49-F238E27FC236}">
                <a16:creationId xmlns:a16="http://schemas.microsoft.com/office/drawing/2014/main" id="{1CBEB078-02CC-B810-CEE2-54C7065B7DCB}"/>
              </a:ext>
            </a:extLst>
          </p:cNvPr>
          <p:cNvSpPr txBox="1"/>
          <p:nvPr/>
        </p:nvSpPr>
        <p:spPr>
          <a:xfrm>
            <a:off x="7596966" y="5213996"/>
            <a:ext cx="2172972" cy="307777"/>
          </a:xfrm>
          <a:prstGeom prst="rect">
            <a:avLst/>
          </a:prstGeom>
          <a:noFill/>
        </p:spPr>
        <p:txBody>
          <a:bodyPr wrap="square">
            <a:spAutoFit/>
          </a:bodyPr>
          <a:lstStyle/>
          <a:p>
            <a:r>
              <a:rPr lang="en-US" dirty="0">
                <a:solidFill>
                  <a:srgbClr val="202020"/>
                </a:solidFill>
              </a:rPr>
              <a:t>Cu – PVC – 8%PVA -Cu</a:t>
            </a:r>
            <a:endParaRPr lang="en-US" dirty="0"/>
          </a:p>
        </p:txBody>
      </p:sp>
      <p:sp>
        <p:nvSpPr>
          <p:cNvPr id="17" name="TextBox 16">
            <a:extLst>
              <a:ext uri="{FF2B5EF4-FFF2-40B4-BE49-F238E27FC236}">
                <a16:creationId xmlns:a16="http://schemas.microsoft.com/office/drawing/2014/main" id="{19C91A13-3E10-F818-9B61-724BA2D7CEA3}"/>
              </a:ext>
            </a:extLst>
          </p:cNvPr>
          <p:cNvSpPr txBox="1"/>
          <p:nvPr/>
        </p:nvSpPr>
        <p:spPr>
          <a:xfrm>
            <a:off x="4564857" y="6380709"/>
            <a:ext cx="9158286" cy="375552"/>
          </a:xfrm>
          <a:prstGeom prst="rect">
            <a:avLst/>
          </a:prstGeom>
          <a:noFill/>
        </p:spPr>
        <p:txBody>
          <a:bodyPr wrap="square">
            <a:spAutoFit/>
          </a:bodyPr>
          <a:lstStyle/>
          <a:p>
            <a:pPr marL="0" marR="0" lvl="0" indent="0" algn="ctr" rtl="0">
              <a:lnSpc>
                <a:spcPct val="150020"/>
              </a:lnSpc>
              <a:spcBef>
                <a:spcPts val="0"/>
              </a:spcBef>
              <a:spcAft>
                <a:spcPts val="0"/>
              </a:spcAft>
              <a:buClr>
                <a:srgbClr val="000000"/>
              </a:buClr>
              <a:buSzPts val="2499"/>
              <a:buFont typeface="Arial"/>
              <a:buNone/>
            </a:pPr>
            <a:r>
              <a:rPr lang="en-US" sz="1400" b="0" i="0" u="none" strike="noStrike" cap="none" dirty="0" err="1">
                <a:solidFill>
                  <a:srgbClr val="202020"/>
                </a:solidFill>
                <a:latin typeface="Arial"/>
                <a:ea typeface="Arial"/>
                <a:cs typeface="Arial"/>
                <a:sym typeface="Arial"/>
              </a:rPr>
              <a:t>Hình</a:t>
            </a:r>
            <a:r>
              <a:rPr lang="en-US" sz="1400" b="0" i="0" u="none" strike="noStrike" cap="none" dirty="0">
                <a:solidFill>
                  <a:srgbClr val="202020"/>
                </a:solidFill>
                <a:latin typeface="Arial"/>
                <a:ea typeface="Arial"/>
                <a:cs typeface="Arial"/>
                <a:sym typeface="Arial"/>
              </a:rPr>
              <a:t> </a:t>
            </a:r>
            <a:r>
              <a:rPr lang="en-US" dirty="0">
                <a:solidFill>
                  <a:srgbClr val="202020"/>
                </a:solidFill>
              </a:rPr>
              <a:t>20</a:t>
            </a:r>
            <a:r>
              <a:rPr lang="en-US" sz="1400" b="0" i="0" u="none" strike="noStrike" cap="none" dirty="0">
                <a:solidFill>
                  <a:srgbClr val="202020"/>
                </a:solidFill>
                <a:latin typeface="Arial"/>
                <a:ea typeface="Arial"/>
                <a:cs typeface="Arial"/>
                <a:sym typeface="Arial"/>
              </a:rPr>
              <a:t>: Quy </a:t>
            </a:r>
            <a:r>
              <a:rPr lang="en-US" sz="1400" b="0" i="0" u="none" strike="noStrike" cap="none" dirty="0" err="1">
                <a:solidFill>
                  <a:srgbClr val="202020"/>
                </a:solidFill>
                <a:latin typeface="Arial"/>
                <a:ea typeface="Arial"/>
                <a:cs typeface="Arial"/>
                <a:sym typeface="Arial"/>
              </a:rPr>
              <a:t>trình</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tín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hiệu</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điện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áp</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theo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thời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gian</a:t>
            </a:r>
            <a:endParaRPr lang="en-US" sz="9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0883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3" descr="A graph of a graph showing a number of pvc pva&#10;&#10;AI-generated content may be incorrect."/>
          <p:cNvPicPr preferRelativeResize="0"/>
          <p:nvPr/>
        </p:nvPicPr>
        <p:blipFill rotWithShape="1">
          <a:blip r:embed="rId3">
            <a:alphaModFix/>
          </a:blip>
          <a:srcRect/>
          <a:stretch/>
        </p:blipFill>
        <p:spPr>
          <a:xfrm>
            <a:off x="4445448" y="1086260"/>
            <a:ext cx="5021032" cy="3874360"/>
          </a:xfrm>
          <a:prstGeom prst="rect">
            <a:avLst/>
          </a:prstGeom>
          <a:noFill/>
          <a:ln>
            <a:noFill/>
          </a:ln>
        </p:spPr>
      </p:pic>
      <p:sp>
        <p:nvSpPr>
          <p:cNvPr id="314" name="Google Shape;314;p23"/>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a:solidFill>
                  <a:srgbClr val="3849A2"/>
                </a:solidFill>
                <a:latin typeface="Maven Pro Black"/>
                <a:ea typeface="Maven Pro Black"/>
                <a:cs typeface="Maven Pro Black"/>
                <a:sym typeface="Maven Pro Black"/>
              </a:rPr>
              <a:t>III. So </a:t>
            </a:r>
            <a:r>
              <a:rPr lang="en-US" sz="6000" b="1" i="0" u="none" strike="noStrike" cap="none" dirty="0" err="1">
                <a:solidFill>
                  <a:srgbClr val="3849A2"/>
                </a:solidFill>
                <a:latin typeface="Maven Pro Black"/>
                <a:ea typeface="Maven Pro Black"/>
                <a:cs typeface="Maven Pro Black"/>
                <a:sym typeface="Maven Pro Black"/>
              </a:rPr>
              <a:t>sánh</a:t>
            </a:r>
            <a:r>
              <a:rPr lang="en-US" sz="6000" b="1" i="0" u="none" strike="noStrike" cap="none" dirty="0">
                <a:solidFill>
                  <a:srgbClr val="3849A2"/>
                </a:solidFill>
                <a:latin typeface="Maven Pro Black"/>
                <a:ea typeface="Maven Pro Black"/>
                <a:cs typeface="Maven Pro Black"/>
                <a:sym typeface="Maven Pro Black"/>
              </a:rPr>
              <a:t> </a:t>
            </a:r>
            <a:endParaRPr sz="1400" b="0" i="0" u="none" strike="noStrike" cap="none" dirty="0">
              <a:solidFill>
                <a:srgbClr val="000000"/>
              </a:solidFill>
              <a:latin typeface="Arial"/>
              <a:ea typeface="Arial"/>
              <a:cs typeface="Arial"/>
              <a:sym typeface="Arial"/>
            </a:endParaRPr>
          </a:p>
        </p:txBody>
      </p:sp>
      <p:pic>
        <p:nvPicPr>
          <p:cNvPr id="315" name="Google Shape;315;p23" descr="A graph of a waveform&#10;&#10;AI-generated content may be incorrect."/>
          <p:cNvPicPr preferRelativeResize="0"/>
          <p:nvPr/>
        </p:nvPicPr>
        <p:blipFill rotWithShape="1">
          <a:blip r:embed="rId4">
            <a:alphaModFix/>
          </a:blip>
          <a:srcRect/>
          <a:stretch/>
        </p:blipFill>
        <p:spPr>
          <a:xfrm>
            <a:off x="11609238" y="1102880"/>
            <a:ext cx="5021032" cy="3889348"/>
          </a:xfrm>
          <a:prstGeom prst="rect">
            <a:avLst/>
          </a:prstGeom>
          <a:noFill/>
          <a:ln>
            <a:noFill/>
          </a:ln>
        </p:spPr>
      </p:pic>
      <p:pic>
        <p:nvPicPr>
          <p:cNvPr id="317" name="Google Shape;317;p23" title="current_time_plot.jpeg"/>
          <p:cNvPicPr preferRelativeResize="0"/>
          <p:nvPr/>
        </p:nvPicPr>
        <p:blipFill rotWithShape="1">
          <a:blip r:embed="rId5">
            <a:alphaModFix/>
          </a:blip>
          <a:srcRect/>
          <a:stretch/>
        </p:blipFill>
        <p:spPr>
          <a:xfrm>
            <a:off x="4364174" y="5434078"/>
            <a:ext cx="5183580" cy="4117882"/>
          </a:xfrm>
          <a:prstGeom prst="rect">
            <a:avLst/>
          </a:prstGeom>
          <a:noFill/>
          <a:ln>
            <a:noFill/>
          </a:ln>
        </p:spPr>
      </p:pic>
      <p:pic>
        <p:nvPicPr>
          <p:cNvPr id="318" name="Google Shape;318;p23" title="current_density_time_plot.jpeg"/>
          <p:cNvPicPr preferRelativeResize="0"/>
          <p:nvPr/>
        </p:nvPicPr>
        <p:blipFill rotWithShape="1">
          <a:blip r:embed="rId6">
            <a:alphaModFix/>
          </a:blip>
          <a:srcRect/>
          <a:stretch/>
        </p:blipFill>
        <p:spPr>
          <a:xfrm>
            <a:off x="11566337" y="5481051"/>
            <a:ext cx="5236350" cy="4089988"/>
          </a:xfrm>
          <a:prstGeom prst="rect">
            <a:avLst/>
          </a:prstGeom>
          <a:noFill/>
          <a:ln>
            <a:noFill/>
          </a:ln>
        </p:spPr>
      </p:pic>
      <p:sp>
        <p:nvSpPr>
          <p:cNvPr id="319" name="Google Shape;319;p23"/>
          <p:cNvSpPr txBox="1"/>
          <p:nvPr/>
        </p:nvSpPr>
        <p:spPr>
          <a:xfrm>
            <a:off x="10695994" y="4591320"/>
            <a:ext cx="91440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208277"/>
              </a:lnSpc>
              <a:spcBef>
                <a:spcPts val="0"/>
              </a:spcBef>
              <a:spcAft>
                <a:spcPts val="0"/>
              </a:spcAft>
              <a:buClr>
                <a:srgbClr val="202020"/>
              </a:buClr>
              <a:buSzPts val="1800"/>
              <a:buFont typeface="Arial"/>
              <a:buNone/>
            </a:pPr>
            <a:r>
              <a:rPr lang="en-US" sz="1800" b="0" i="0" u="none" strike="noStrike" cap="none">
                <a:solidFill>
                  <a:srgbClr val="202020"/>
                </a:solidFill>
                <a:latin typeface="Arial"/>
                <a:ea typeface="Arial"/>
                <a:cs typeface="Arial"/>
                <a:sym typeface="Arial"/>
              </a:rPr>
              <a:t>b) Đồ thị điện thế hở mạch của nanogenerator (Cu-PVC-9%PVA-Cu)</a:t>
            </a:r>
            <a:endParaRPr sz="1400" b="0" i="0" u="none" strike="noStrike" cap="none">
              <a:solidFill>
                <a:srgbClr val="000000"/>
              </a:solidFill>
              <a:latin typeface="Arial"/>
              <a:ea typeface="Arial"/>
              <a:cs typeface="Arial"/>
              <a:sym typeface="Arial"/>
            </a:endParaRPr>
          </a:p>
        </p:txBody>
      </p:sp>
      <p:sp>
        <p:nvSpPr>
          <p:cNvPr id="320" name="Google Shape;320;p23"/>
          <p:cNvSpPr txBox="1"/>
          <p:nvPr/>
        </p:nvSpPr>
        <p:spPr>
          <a:xfrm>
            <a:off x="9612512" y="9182660"/>
            <a:ext cx="9144000" cy="369300"/>
          </a:xfrm>
          <a:prstGeom prst="rect">
            <a:avLst/>
          </a:prstGeom>
          <a:noFill/>
          <a:ln>
            <a:noFill/>
          </a:ln>
        </p:spPr>
        <p:txBody>
          <a:bodyPr spcFirstLastPara="1" wrap="square" lIns="91425" tIns="45700" rIns="91425" bIns="45700" anchor="t" anchorCtr="0">
            <a:spAutoFit/>
          </a:bodyPr>
          <a:lstStyle/>
          <a:p>
            <a:pPr marL="457200" marR="0" lvl="0" indent="0" algn="ctr" rtl="0">
              <a:lnSpc>
                <a:spcPct val="208277"/>
              </a:lnSpc>
              <a:spcBef>
                <a:spcPts val="0"/>
              </a:spcBef>
              <a:spcAft>
                <a:spcPts val="0"/>
              </a:spcAft>
              <a:buClr>
                <a:srgbClr val="202020"/>
              </a:buClr>
              <a:buSzPts val="1800"/>
              <a:buFont typeface="Arial"/>
              <a:buNone/>
            </a:pPr>
            <a:r>
              <a:rPr lang="en-US" sz="1800" b="0" i="0" u="none" strike="noStrike" cap="none">
                <a:solidFill>
                  <a:srgbClr val="202020"/>
                </a:solidFill>
                <a:latin typeface="Arial"/>
                <a:ea typeface="Arial"/>
                <a:cs typeface="Arial"/>
                <a:sym typeface="Arial"/>
              </a:rPr>
              <a:t>d) Đồ thị mật độ dòng điện PVC-PVA với nồng độ 9% PVA</a:t>
            </a:r>
            <a:endParaRPr sz="1400" b="0" i="0" u="none" strike="noStrike" cap="none">
              <a:solidFill>
                <a:srgbClr val="000000"/>
              </a:solidFill>
              <a:latin typeface="Arial"/>
              <a:ea typeface="Arial"/>
              <a:cs typeface="Arial"/>
              <a:sym typeface="Arial"/>
            </a:endParaRPr>
          </a:p>
        </p:txBody>
      </p:sp>
      <p:sp>
        <p:nvSpPr>
          <p:cNvPr id="321" name="Google Shape;321;p23"/>
          <p:cNvSpPr txBox="1"/>
          <p:nvPr/>
        </p:nvSpPr>
        <p:spPr>
          <a:xfrm>
            <a:off x="4031221" y="9140646"/>
            <a:ext cx="9144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208277"/>
              </a:lnSpc>
              <a:spcBef>
                <a:spcPts val="0"/>
              </a:spcBef>
              <a:spcAft>
                <a:spcPts val="0"/>
              </a:spcAft>
              <a:buClr>
                <a:srgbClr val="202020"/>
              </a:buClr>
              <a:buSzPts val="1800"/>
              <a:buFont typeface="Calibri"/>
              <a:buNone/>
            </a:pPr>
            <a:r>
              <a:rPr lang="en-US" sz="1800" b="0" i="0" u="none" strike="noStrike" cap="none">
                <a:solidFill>
                  <a:srgbClr val="202020"/>
                </a:solidFill>
                <a:latin typeface="Calibri"/>
                <a:ea typeface="Calibri"/>
                <a:cs typeface="Calibri"/>
                <a:sym typeface="Calibri"/>
              </a:rPr>
              <a:t>c) Đồ thị cường độ dòng điện PVC-PVA với nồng độ 9% PVA</a:t>
            </a:r>
            <a:endParaRPr sz="1400" b="0" i="0" u="none" strike="noStrike" cap="none">
              <a:solidFill>
                <a:srgbClr val="000000"/>
              </a:solidFill>
              <a:latin typeface="Arial"/>
              <a:ea typeface="Arial"/>
              <a:cs typeface="Arial"/>
              <a:sym typeface="Arial"/>
            </a:endParaRPr>
          </a:p>
        </p:txBody>
      </p:sp>
      <p:sp>
        <p:nvSpPr>
          <p:cNvPr id="322" name="Google Shape;322;p23"/>
          <p:cNvSpPr txBox="1"/>
          <p:nvPr/>
        </p:nvSpPr>
        <p:spPr>
          <a:xfrm>
            <a:off x="2383964" y="4591320"/>
            <a:ext cx="9144000" cy="369300"/>
          </a:xfrm>
          <a:prstGeom prst="rect">
            <a:avLst/>
          </a:prstGeom>
          <a:noFill/>
          <a:ln>
            <a:noFill/>
          </a:ln>
        </p:spPr>
        <p:txBody>
          <a:bodyPr spcFirstLastPara="1" wrap="square" lIns="91425" tIns="45700" rIns="91425" bIns="45700" anchor="t" anchorCtr="0">
            <a:spAutoFit/>
          </a:bodyPr>
          <a:lstStyle/>
          <a:p>
            <a:pPr marL="457200" marR="0" lvl="0" indent="0" algn="ctr" rtl="0">
              <a:lnSpc>
                <a:spcPct val="208277"/>
              </a:lnSpc>
              <a:spcBef>
                <a:spcPts val="0"/>
              </a:spcBef>
              <a:spcAft>
                <a:spcPts val="0"/>
              </a:spcAft>
              <a:buClr>
                <a:srgbClr val="202020"/>
              </a:buClr>
              <a:buSzPts val="1800"/>
              <a:buFont typeface="Arial"/>
              <a:buNone/>
            </a:pPr>
            <a:r>
              <a:rPr lang="en-US" sz="1800" b="0" i="0" u="none" strike="noStrike" cap="none" dirty="0">
                <a:solidFill>
                  <a:srgbClr val="202020"/>
                </a:solidFill>
                <a:latin typeface="Arial"/>
                <a:ea typeface="Arial"/>
                <a:cs typeface="Arial"/>
                <a:sym typeface="Arial"/>
              </a:rPr>
              <a:t>a) </a:t>
            </a:r>
            <a:r>
              <a:rPr lang="en-US" sz="1800" b="0" i="0" u="none" strike="noStrike" cap="none" dirty="0" err="1">
                <a:solidFill>
                  <a:srgbClr val="202020"/>
                </a:solidFill>
                <a:latin typeface="Arial"/>
                <a:ea typeface="Arial"/>
                <a:cs typeface="Arial"/>
                <a:sym typeface="Arial"/>
              </a:rPr>
              <a:t>Đồ</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thị</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điện</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thế</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hở</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mạch</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của</a:t>
            </a:r>
            <a:r>
              <a:rPr lang="en-US" sz="1800" b="0" i="0" u="none" strike="noStrike" cap="none" dirty="0">
                <a:solidFill>
                  <a:srgbClr val="202020"/>
                </a:solidFill>
                <a:latin typeface="Arial"/>
                <a:ea typeface="Arial"/>
                <a:cs typeface="Arial"/>
                <a:sym typeface="Arial"/>
              </a:rPr>
              <a:t> nanogenerator (Cu-PVC-8%PVA-Cu)</a:t>
            </a:r>
            <a:endParaRPr sz="1400" b="0" i="0" u="none" strike="noStrike" cap="none" dirty="0">
              <a:solidFill>
                <a:srgbClr val="000000"/>
              </a:solidFill>
              <a:latin typeface="Arial"/>
              <a:ea typeface="Arial"/>
              <a:cs typeface="Arial"/>
              <a:sym typeface="Arial"/>
            </a:endParaRPr>
          </a:p>
        </p:txBody>
      </p:sp>
      <p:pic>
        <p:nvPicPr>
          <p:cNvPr id="324" name="Google Shape;324;p23" descr="A diagram of a diagram of a variety of objects"/>
          <p:cNvPicPr preferRelativeResize="0"/>
          <p:nvPr/>
        </p:nvPicPr>
        <p:blipFill rotWithShape="1">
          <a:blip r:embed="rId7">
            <a:alphaModFix/>
          </a:blip>
          <a:srcRect/>
          <a:stretch/>
        </p:blipFill>
        <p:spPr>
          <a:xfrm>
            <a:off x="259591" y="3985493"/>
            <a:ext cx="3335502" cy="2897169"/>
          </a:xfrm>
          <a:prstGeom prst="rect">
            <a:avLst/>
          </a:prstGeom>
          <a:noFill/>
          <a:ln>
            <a:noFill/>
          </a:ln>
        </p:spPr>
      </p:pic>
      <p:sp>
        <p:nvSpPr>
          <p:cNvPr id="4" name="Rectangle 3">
            <a:extLst>
              <a:ext uri="{FF2B5EF4-FFF2-40B4-BE49-F238E27FC236}">
                <a16:creationId xmlns:a16="http://schemas.microsoft.com/office/drawing/2014/main" id="{EC213CCB-7A68-A125-F295-A7EAD9387C6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C284BD51-93AD-BC22-6B7C-79A18117F0AE}"/>
            </a:ext>
          </a:extLst>
        </p:cNvPr>
        <p:cNvGrpSpPr/>
        <p:nvPr/>
      </p:nvGrpSpPr>
      <p:grpSpPr>
        <a:xfrm>
          <a:off x="0" y="0"/>
          <a:ext cx="0" cy="0"/>
          <a:chOff x="0" y="0"/>
          <a:chExt cx="0" cy="0"/>
        </a:xfrm>
      </p:grpSpPr>
      <p:pic>
        <p:nvPicPr>
          <p:cNvPr id="12" name="Google Shape;272;p19" descr="A blue surface with white spots&#10;&#10;AI-generated content may be incorrect.">
            <a:extLst>
              <a:ext uri="{FF2B5EF4-FFF2-40B4-BE49-F238E27FC236}">
                <a16:creationId xmlns:a16="http://schemas.microsoft.com/office/drawing/2014/main" id="{C2D74FAB-1BD5-E1C9-90AD-D88903FC4CB5}"/>
              </a:ext>
            </a:extLst>
          </p:cNvPr>
          <p:cNvPicPr preferRelativeResize="0"/>
          <p:nvPr/>
        </p:nvPicPr>
        <p:blipFill rotWithShape="1">
          <a:blip r:embed="rId3">
            <a:alphaModFix/>
          </a:blip>
          <a:srcRect/>
          <a:stretch/>
        </p:blipFill>
        <p:spPr>
          <a:xfrm>
            <a:off x="3371365" y="4725723"/>
            <a:ext cx="134311" cy="240448"/>
          </a:xfrm>
          <a:prstGeom prst="rect">
            <a:avLst/>
          </a:prstGeom>
          <a:noFill/>
          <a:ln>
            <a:noFill/>
          </a:ln>
        </p:spPr>
      </p:pic>
      <p:pic>
        <p:nvPicPr>
          <p:cNvPr id="11" name="Picture 10" descr="A black rectangular object with a silver metal bar">
            <a:extLst>
              <a:ext uri="{FF2B5EF4-FFF2-40B4-BE49-F238E27FC236}">
                <a16:creationId xmlns:a16="http://schemas.microsoft.com/office/drawing/2014/main" id="{A07C7C85-3CB6-5C86-9DF1-FDA95599C540}"/>
              </a:ext>
            </a:extLst>
          </p:cNvPr>
          <p:cNvPicPr>
            <a:picLocks noChangeAspect="1"/>
          </p:cNvPicPr>
          <p:nvPr/>
        </p:nvPicPr>
        <p:blipFill>
          <a:blip r:embed="rId4"/>
          <a:stretch>
            <a:fillRect/>
          </a:stretch>
        </p:blipFill>
        <p:spPr>
          <a:xfrm>
            <a:off x="1331210" y="3380981"/>
            <a:ext cx="4263390" cy="3201689"/>
          </a:xfrm>
          <a:prstGeom prst="rect">
            <a:avLst/>
          </a:prstGeom>
        </p:spPr>
      </p:pic>
      <p:pic>
        <p:nvPicPr>
          <p:cNvPr id="4" name="Picture 3" descr="A black rectangular object with a silver metal bar">
            <a:extLst>
              <a:ext uri="{FF2B5EF4-FFF2-40B4-BE49-F238E27FC236}">
                <a16:creationId xmlns:a16="http://schemas.microsoft.com/office/drawing/2014/main" id="{AA7E33D8-E416-2852-C9A1-A6D56502342E}"/>
              </a:ext>
            </a:extLst>
          </p:cNvPr>
          <p:cNvPicPr>
            <a:picLocks noChangeAspect="1"/>
          </p:cNvPicPr>
          <p:nvPr/>
        </p:nvPicPr>
        <p:blipFill>
          <a:blip r:embed="rId4"/>
          <a:stretch>
            <a:fillRect/>
          </a:stretch>
        </p:blipFill>
        <p:spPr>
          <a:xfrm>
            <a:off x="1331210" y="3322083"/>
            <a:ext cx="4374646" cy="3285240"/>
          </a:xfrm>
          <a:prstGeom prst="rect">
            <a:avLst/>
          </a:prstGeom>
        </p:spPr>
      </p:pic>
      <p:sp>
        <p:nvSpPr>
          <p:cNvPr id="329" name="Google Shape;329;p24">
            <a:extLst>
              <a:ext uri="{FF2B5EF4-FFF2-40B4-BE49-F238E27FC236}">
                <a16:creationId xmlns:a16="http://schemas.microsoft.com/office/drawing/2014/main" id="{351572A6-FC0C-3FDB-7CB6-CBDBF2F11055}"/>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pic>
        <p:nvPicPr>
          <p:cNvPr id="335" name="Google Shape;335;p24" descr="A black rectangular object with a silver metal frame&#10;&#10;AI-generated content may be incorrect.">
            <a:extLst>
              <a:ext uri="{FF2B5EF4-FFF2-40B4-BE49-F238E27FC236}">
                <a16:creationId xmlns:a16="http://schemas.microsoft.com/office/drawing/2014/main" id="{CF520033-EB15-BC65-CF2F-5DE3BEA6F6A4}"/>
              </a:ext>
            </a:extLst>
          </p:cNvPr>
          <p:cNvPicPr preferRelativeResize="0"/>
          <p:nvPr/>
        </p:nvPicPr>
        <p:blipFill rotWithShape="1">
          <a:blip r:embed="rId5">
            <a:alphaModFix/>
          </a:blip>
          <a:srcRect/>
          <a:stretch/>
        </p:blipFill>
        <p:spPr>
          <a:xfrm>
            <a:off x="0" y="3380981"/>
            <a:ext cx="7178040" cy="3342248"/>
          </a:xfrm>
          <a:prstGeom prst="rect">
            <a:avLst/>
          </a:prstGeom>
          <a:noFill/>
          <a:ln>
            <a:noFill/>
          </a:ln>
        </p:spPr>
      </p:pic>
      <p:sp>
        <p:nvSpPr>
          <p:cNvPr id="2" name="Rectangle 1">
            <a:extLst>
              <a:ext uri="{FF2B5EF4-FFF2-40B4-BE49-F238E27FC236}">
                <a16:creationId xmlns:a16="http://schemas.microsoft.com/office/drawing/2014/main" id="{8A0673F5-F7E4-838D-51B2-32A294F6C9C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24</a:t>
            </a:r>
            <a:endParaRPr lang="en-US" sz="800" b="1" i="0" u="none" strike="noStrike" cap="none" dirty="0">
              <a:solidFill>
                <a:schemeClr val="bg1"/>
              </a:solidFill>
              <a:latin typeface="Arial"/>
              <a:ea typeface="Arial"/>
              <a:cs typeface="Arial"/>
              <a:sym typeface="Arial"/>
            </a:endParaRPr>
          </a:p>
        </p:txBody>
      </p:sp>
      <p:sp>
        <p:nvSpPr>
          <p:cNvPr id="10" name="TextBox 9">
            <a:extLst>
              <a:ext uri="{FF2B5EF4-FFF2-40B4-BE49-F238E27FC236}">
                <a16:creationId xmlns:a16="http://schemas.microsoft.com/office/drawing/2014/main" id="{2676B478-9E00-B814-FA5D-8C6470B10C10}"/>
              </a:ext>
            </a:extLst>
          </p:cNvPr>
          <p:cNvSpPr txBox="1"/>
          <p:nvPr/>
        </p:nvSpPr>
        <p:spPr>
          <a:xfrm>
            <a:off x="939546" y="1675313"/>
            <a:ext cx="13489686" cy="699230"/>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3000"/>
              <a:buFont typeface="Arial"/>
              <a:buNone/>
            </a:pPr>
            <a:r>
              <a:rPr lang="vi-VN" sz="3000" b="0" i="0" u="none" strike="noStrike" cap="none" dirty="0">
                <a:solidFill>
                  <a:srgbClr val="202020"/>
                </a:solidFill>
                <a:latin typeface="Arial"/>
                <a:ea typeface="Arial"/>
                <a:cs typeface="Arial"/>
                <a:sym typeface="Arial"/>
              </a:rPr>
              <a:t>Thiết kế và chế tạo thành công máy sơn phủ màng mỏng doctor blade coater</a:t>
            </a:r>
            <a:endParaRPr lang="vi-VN" sz="3000" b="0" i="0" u="none" strike="noStrike" cap="none" dirty="0">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F575699D-BB1E-9416-B362-AD6C3363FDDD}"/>
              </a:ext>
            </a:extLst>
          </p:cNvPr>
          <p:cNvPicPr>
            <a:picLocks noChangeAspect="1"/>
          </p:cNvPicPr>
          <p:nvPr/>
        </p:nvPicPr>
        <p:blipFill>
          <a:blip r:embed="rId6"/>
          <a:stretch>
            <a:fillRect/>
          </a:stretch>
        </p:blipFill>
        <p:spPr>
          <a:xfrm>
            <a:off x="8686799" y="3238242"/>
            <a:ext cx="7416407" cy="3627725"/>
          </a:xfrm>
          <a:prstGeom prst="rect">
            <a:avLst/>
          </a:prstGeom>
        </p:spPr>
      </p:pic>
      <p:sp>
        <p:nvSpPr>
          <p:cNvPr id="16" name="TextBox 15">
            <a:extLst>
              <a:ext uri="{FF2B5EF4-FFF2-40B4-BE49-F238E27FC236}">
                <a16:creationId xmlns:a16="http://schemas.microsoft.com/office/drawing/2014/main" id="{7D2512C7-0BAB-5EEE-1105-02AC8216C628}"/>
              </a:ext>
            </a:extLst>
          </p:cNvPr>
          <p:cNvSpPr txBox="1"/>
          <p:nvPr/>
        </p:nvSpPr>
        <p:spPr>
          <a:xfrm>
            <a:off x="10998994" y="6865967"/>
            <a:ext cx="9158286" cy="307777"/>
          </a:xfrm>
          <a:prstGeom prst="rect">
            <a:avLst/>
          </a:prstGeom>
          <a:noFill/>
        </p:spPr>
        <p:txBody>
          <a:bodyPr wrap="square">
            <a:spAutoFit/>
          </a:bodyPr>
          <a:lstStyle/>
          <a:p>
            <a:r>
              <a:rPr lang="en-US" dirty="0" err="1"/>
              <a:t>Giá</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cấu</a:t>
            </a:r>
            <a:r>
              <a:rPr lang="en-US" dirty="0"/>
              <a:t> </a:t>
            </a:r>
            <a:r>
              <a:rPr lang="en-US" dirty="0" err="1"/>
              <a:t>thành</a:t>
            </a:r>
            <a:r>
              <a:rPr lang="en-US" dirty="0"/>
              <a:t> </a:t>
            </a:r>
            <a:r>
              <a:rPr lang="en-US" dirty="0" err="1"/>
              <a:t>thiết</a:t>
            </a:r>
            <a:r>
              <a:rPr lang="en-US" dirty="0"/>
              <a:t> </a:t>
            </a:r>
            <a:r>
              <a:rPr lang="en-US" dirty="0" err="1"/>
              <a:t>bị</a:t>
            </a:r>
            <a:endParaRPr lang="en-US" dirty="0"/>
          </a:p>
        </p:txBody>
      </p:sp>
    </p:spTree>
    <p:extLst>
      <p:ext uri="{BB962C8B-B14F-4D97-AF65-F5344CB8AC3E}">
        <p14:creationId xmlns:p14="http://schemas.microsoft.com/office/powerpoint/2010/main" val="120508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p:nvPr/>
        </p:nvSpPr>
        <p:spPr>
          <a:xfrm>
            <a:off x="727981" y="514350"/>
            <a:ext cx="16116686" cy="892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500"/>
              <a:buFont typeface="Arial"/>
              <a:buNone/>
            </a:pPr>
            <a:r>
              <a:rPr lang="en-US" sz="55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sp>
        <p:nvSpPr>
          <p:cNvPr id="104" name="Google Shape;104;p3"/>
          <p:cNvSpPr txBox="1"/>
          <p:nvPr/>
        </p:nvSpPr>
        <p:spPr>
          <a:xfrm>
            <a:off x="8786324" y="2023270"/>
            <a:ext cx="4886141" cy="40957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nguyendinhthe - voz.vn</a:t>
            </a:r>
            <a:endParaRPr sz="1400" b="0" i="0" u="none" strike="noStrike" cap="none">
              <a:solidFill>
                <a:srgbClr val="000000"/>
              </a:solidFill>
              <a:latin typeface="Arial"/>
              <a:ea typeface="Arial"/>
              <a:cs typeface="Arial"/>
              <a:sym typeface="Arial"/>
            </a:endParaRPr>
          </a:p>
        </p:txBody>
      </p:sp>
      <p:sp>
        <p:nvSpPr>
          <p:cNvPr id="105" name="Google Shape;105;p3"/>
          <p:cNvSpPr txBox="1"/>
          <p:nvPr/>
        </p:nvSpPr>
        <p:spPr>
          <a:xfrm>
            <a:off x="207835" y="9114859"/>
            <a:ext cx="10225062" cy="43851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500"/>
              <a:buFont typeface="Arial"/>
              <a:buNone/>
            </a:pPr>
            <a:r>
              <a:rPr lang="en-US" sz="2500" b="0" i="0" u="none" strike="noStrike" cap="none">
                <a:solidFill>
                  <a:srgbClr val="202020"/>
                </a:solidFill>
                <a:latin typeface="Arial"/>
                <a:ea typeface="Arial"/>
                <a:cs typeface="Arial"/>
                <a:sym typeface="Arial"/>
              </a:rPr>
              <a:t>Hình 1: Các ứng dụng của công nghệ nano trong đời sống</a:t>
            </a:r>
            <a:endParaRPr sz="2500" b="0" i="0" u="none" strike="noStrike" cap="none">
              <a:solidFill>
                <a:srgbClr val="202020"/>
              </a:solidFill>
              <a:latin typeface="Arial"/>
              <a:ea typeface="Arial"/>
              <a:cs typeface="Arial"/>
              <a:sym typeface="Arial"/>
            </a:endParaRPr>
          </a:p>
        </p:txBody>
      </p:sp>
      <p:sp>
        <p:nvSpPr>
          <p:cNvPr id="106" name="Google Shape;106;p3"/>
          <p:cNvSpPr txBox="1"/>
          <p:nvPr/>
        </p:nvSpPr>
        <p:spPr>
          <a:xfrm>
            <a:off x="12391372" y="2718328"/>
            <a:ext cx="4453295" cy="484748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Trong công nghiệp hiện đại, công nghệ nano ngày càng phát triển mạnh, đặc biệt là trong chế tạo linh kiện điện tử. Một trong những yếu tố quan trọng là công nghệ màng mỏng. </a:t>
            </a:r>
            <a:endParaRPr sz="1400" b="0" i="0" u="none" strike="noStrike" cap="none">
              <a:solidFill>
                <a:srgbClr val="000000"/>
              </a:solidFill>
              <a:latin typeface="Arial"/>
              <a:ea typeface="Arial"/>
              <a:cs typeface="Arial"/>
              <a:sym typeface="Arial"/>
            </a:endParaRPr>
          </a:p>
        </p:txBody>
      </p:sp>
      <p:pic>
        <p:nvPicPr>
          <p:cNvPr id="107" name="Google Shape;107;p3" descr="3 công nghệ 4.0 trụ cột của cuộc cách mạng công nghiệp 4.0"/>
          <p:cNvPicPr preferRelativeResize="0"/>
          <p:nvPr/>
        </p:nvPicPr>
        <p:blipFill rotWithShape="1">
          <a:blip r:embed="rId3">
            <a:alphaModFix/>
          </a:blip>
          <a:srcRect/>
          <a:stretch/>
        </p:blipFill>
        <p:spPr>
          <a:xfrm>
            <a:off x="-16042" y="1552537"/>
            <a:ext cx="10225062" cy="7239343"/>
          </a:xfrm>
          <a:prstGeom prst="rect">
            <a:avLst/>
          </a:prstGeom>
          <a:noFill/>
          <a:ln>
            <a:noFill/>
          </a:ln>
        </p:spPr>
      </p:pic>
      <p:pic>
        <p:nvPicPr>
          <p:cNvPr id="108" name="Google Shape;108;p3" descr="A diagram of layers of layers"/>
          <p:cNvPicPr preferRelativeResize="0"/>
          <p:nvPr/>
        </p:nvPicPr>
        <p:blipFill rotWithShape="1">
          <a:blip r:embed="rId4">
            <a:alphaModFix/>
          </a:blip>
          <a:srcRect/>
          <a:stretch/>
        </p:blipFill>
        <p:spPr>
          <a:xfrm>
            <a:off x="207835" y="1940378"/>
            <a:ext cx="11977781" cy="6737501"/>
          </a:xfrm>
          <a:prstGeom prst="rect">
            <a:avLst/>
          </a:prstGeom>
          <a:noFill/>
          <a:ln>
            <a:noFill/>
          </a:ln>
        </p:spPr>
      </p:pic>
      <p:sp>
        <p:nvSpPr>
          <p:cNvPr id="2" name="Rectangle 1">
            <a:extLst>
              <a:ext uri="{FF2B5EF4-FFF2-40B4-BE49-F238E27FC236}">
                <a16:creationId xmlns:a16="http://schemas.microsoft.com/office/drawing/2014/main" id="{72128E96-31D1-BDF2-8CA7-C830113C11D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3</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nodeType="withEffect">
                                  <p:stCondLst>
                                    <p:cond delay="0"/>
                                  </p:stCondLst>
                                  <p:childTnLst>
                                    <p:animEffect transition="out" filter="fade">
                                      <p:cBhvr>
                                        <p:cTn id="9" dur="500"/>
                                        <p:tgtEl>
                                          <p:spTgt spid="107"/>
                                        </p:tgtEl>
                                      </p:cBhvr>
                                    </p:animEffect>
                                    <p:set>
                                      <p:cBhvr>
                                        <p:cTn id="10" dur="1" fill="hold">
                                          <p:stCondLst>
                                            <p:cond delay="50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8906CF23-1D13-0D1C-4324-54DDB9AAD01F}"/>
            </a:ext>
          </a:extLst>
        </p:cNvPr>
        <p:cNvGrpSpPr/>
        <p:nvPr/>
      </p:nvGrpSpPr>
      <p:grpSpPr>
        <a:xfrm>
          <a:off x="0" y="0"/>
          <a:ext cx="0" cy="0"/>
          <a:chOff x="0" y="0"/>
          <a:chExt cx="0" cy="0"/>
        </a:xfrm>
      </p:grpSpPr>
      <p:sp>
        <p:nvSpPr>
          <p:cNvPr id="329" name="Google Shape;329;p24">
            <a:extLst>
              <a:ext uri="{FF2B5EF4-FFF2-40B4-BE49-F238E27FC236}">
                <a16:creationId xmlns:a16="http://schemas.microsoft.com/office/drawing/2014/main" id="{487F8A35-0913-5E93-D3C1-FA754816CBD2}"/>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8AF103B-297E-4A78-8B3D-8EC18CA540C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24</a:t>
            </a:r>
            <a:endParaRPr lang="en-US" sz="800" b="1" i="0" u="none" strike="noStrike" cap="none" dirty="0">
              <a:solidFill>
                <a:schemeClr val="bg1"/>
              </a:solidFill>
              <a:latin typeface="Arial"/>
              <a:ea typeface="Arial"/>
              <a:cs typeface="Arial"/>
              <a:sym typeface="Arial"/>
            </a:endParaRPr>
          </a:p>
        </p:txBody>
      </p:sp>
      <p:pic>
        <p:nvPicPr>
          <p:cNvPr id="11" name="Picture 10" descr="A black rectangular object with a silver metal bar">
            <a:extLst>
              <a:ext uri="{FF2B5EF4-FFF2-40B4-BE49-F238E27FC236}">
                <a16:creationId xmlns:a16="http://schemas.microsoft.com/office/drawing/2014/main" id="{59997BC9-41BD-0AE2-08F3-FEF137D93CC4}"/>
              </a:ext>
            </a:extLst>
          </p:cNvPr>
          <p:cNvPicPr>
            <a:picLocks noChangeAspect="1"/>
          </p:cNvPicPr>
          <p:nvPr/>
        </p:nvPicPr>
        <p:blipFill>
          <a:blip r:embed="rId3"/>
          <a:stretch>
            <a:fillRect/>
          </a:stretch>
        </p:blipFill>
        <p:spPr>
          <a:xfrm>
            <a:off x="11667410" y="3960719"/>
            <a:ext cx="6254829" cy="4697205"/>
          </a:xfrm>
          <a:prstGeom prst="rect">
            <a:avLst/>
          </a:prstGeom>
        </p:spPr>
      </p:pic>
      <p:pic>
        <p:nvPicPr>
          <p:cNvPr id="3" name="Google Shape;272;p19" descr="A blue surface with white spots&#10;&#10;AI-generated content may be incorrect.">
            <a:extLst>
              <a:ext uri="{FF2B5EF4-FFF2-40B4-BE49-F238E27FC236}">
                <a16:creationId xmlns:a16="http://schemas.microsoft.com/office/drawing/2014/main" id="{9E72BEC1-5344-C19F-F516-2AB4736082C7}"/>
              </a:ext>
            </a:extLst>
          </p:cNvPr>
          <p:cNvPicPr preferRelativeResize="0"/>
          <p:nvPr/>
        </p:nvPicPr>
        <p:blipFill rotWithShape="1">
          <a:blip r:embed="rId4">
            <a:alphaModFix/>
          </a:blip>
          <a:srcRect/>
          <a:stretch/>
        </p:blipFill>
        <p:spPr>
          <a:xfrm>
            <a:off x="14066503" y="1787397"/>
            <a:ext cx="1456641" cy="2607734"/>
          </a:xfrm>
          <a:prstGeom prst="rect">
            <a:avLst/>
          </a:prstGeom>
          <a:noFill/>
          <a:ln>
            <a:noFill/>
          </a:ln>
        </p:spPr>
      </p:pic>
      <p:sp>
        <p:nvSpPr>
          <p:cNvPr id="6" name="TextBox 5">
            <a:extLst>
              <a:ext uri="{FF2B5EF4-FFF2-40B4-BE49-F238E27FC236}">
                <a16:creationId xmlns:a16="http://schemas.microsoft.com/office/drawing/2014/main" id="{FED9A032-4C2D-0747-04AE-80577E2924D5}"/>
              </a:ext>
            </a:extLst>
          </p:cNvPr>
          <p:cNvSpPr txBox="1"/>
          <p:nvPr/>
        </p:nvSpPr>
        <p:spPr>
          <a:xfrm>
            <a:off x="13656468" y="7894737"/>
            <a:ext cx="2645273"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b) </a:t>
            </a:r>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sp>
        <p:nvSpPr>
          <p:cNvPr id="9" name="TextBox 8">
            <a:extLst>
              <a:ext uri="{FF2B5EF4-FFF2-40B4-BE49-F238E27FC236}">
                <a16:creationId xmlns:a16="http://schemas.microsoft.com/office/drawing/2014/main" id="{CE4AB5D4-5647-69A5-27A6-6283C3E678F1}"/>
              </a:ext>
            </a:extLst>
          </p:cNvPr>
          <p:cNvSpPr txBox="1"/>
          <p:nvPr/>
        </p:nvSpPr>
        <p:spPr>
          <a:xfrm>
            <a:off x="12822735" y="4468947"/>
            <a:ext cx="4712790" cy="307777"/>
          </a:xfrm>
          <a:prstGeom prst="rect">
            <a:avLst/>
          </a:prstGeom>
          <a:noFill/>
        </p:spPr>
        <p:txBody>
          <a:bodyPr wrap="square">
            <a:spAutoFit/>
          </a:bodyPr>
          <a:lstStyle/>
          <a:p>
            <a:r>
              <a:rPr lang="en-US" dirty="0">
                <a:solidFill>
                  <a:srgbClr val="202020"/>
                </a:solidFill>
              </a:rPr>
              <a:t>a</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a:t>
            </a:r>
            <a:endParaRPr lang="en-US" dirty="0"/>
          </a:p>
        </p:txBody>
      </p:sp>
      <p:sp>
        <p:nvSpPr>
          <p:cNvPr id="13" name="TextBox 12">
            <a:extLst>
              <a:ext uri="{FF2B5EF4-FFF2-40B4-BE49-F238E27FC236}">
                <a16:creationId xmlns:a16="http://schemas.microsoft.com/office/drawing/2014/main" id="{998CE67C-A372-B00A-0EDF-5E3B0F94974A}"/>
              </a:ext>
            </a:extLst>
          </p:cNvPr>
          <p:cNvSpPr txBox="1"/>
          <p:nvPr/>
        </p:nvSpPr>
        <p:spPr>
          <a:xfrm>
            <a:off x="1214328" y="3589266"/>
            <a:ext cx="8834547" cy="2776722"/>
          </a:xfrm>
          <a:prstGeom prst="rect">
            <a:avLst/>
          </a:prstGeom>
          <a:noFill/>
        </p:spPr>
        <p:txBody>
          <a:bodyPr wrap="square">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tối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thông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số</a:t>
            </a:r>
            <a:r>
              <a:rPr lang="vi-VN" sz="3000" b="0" i="0" u="none" strike="noStrike" cap="none" dirty="0">
                <a:solidFill>
                  <a:srgbClr val="202020"/>
                </a:solidFill>
                <a:latin typeface="Arial"/>
                <a:ea typeface="Arial"/>
                <a:cs typeface="Arial"/>
                <a:sym typeface="Arial"/>
              </a:rPr>
              <a:t>:</a:t>
            </a:r>
            <a:endParaRPr lang="vi-VN" sz="1400" b="0" i="0" u="none" strike="noStrike" cap="none" dirty="0">
              <a:solidFill>
                <a:srgbClr val="000000"/>
              </a:solidFill>
              <a:latin typeface="Arial"/>
              <a:ea typeface="Arial"/>
              <a:cs typeface="Arial"/>
              <a:sym typeface="Arial"/>
            </a:endParaRPr>
          </a:p>
          <a:p>
            <a:pPr marL="1295400" lvl="2" indent="-431800" algn="just">
              <a:lnSpc>
                <a:spcPct val="150000"/>
              </a:lnSpc>
              <a:buClr>
                <a:srgbClr val="202020"/>
              </a:buClr>
              <a:buSzPts val="3000"/>
              <a:buFont typeface="Arial"/>
              <a:buChar char="⚬"/>
            </a:pPr>
            <a:r>
              <a:rPr lang="en-US" sz="3000" dirty="0" err="1">
                <a:solidFill>
                  <a:srgbClr val="202020"/>
                </a:solidFill>
              </a:rPr>
              <a:t>Độ</a:t>
            </a:r>
            <a:r>
              <a:rPr lang="en-US" sz="3000" dirty="0">
                <a:solidFill>
                  <a:srgbClr val="202020"/>
                </a:solidFill>
              </a:rPr>
              <a:t> </a:t>
            </a:r>
            <a:r>
              <a:rPr lang="en-US" sz="3000" dirty="0" err="1">
                <a:solidFill>
                  <a:srgbClr val="202020"/>
                </a:solidFill>
              </a:rPr>
              <a:t>dày</a:t>
            </a:r>
            <a:r>
              <a:rPr lang="en-US" sz="3000" dirty="0">
                <a:solidFill>
                  <a:srgbClr val="202020"/>
                </a:solidFill>
              </a:rPr>
              <a:t> dao </a:t>
            </a:r>
            <a:r>
              <a:rPr lang="en-US" sz="3000" dirty="0" err="1">
                <a:solidFill>
                  <a:srgbClr val="202020"/>
                </a:solidFill>
              </a:rPr>
              <a:t>tráng</a:t>
            </a:r>
            <a:r>
              <a:rPr lang="en-US" sz="3000" dirty="0">
                <a:solidFill>
                  <a:srgbClr val="202020"/>
                </a:solidFill>
              </a:rPr>
              <a:t> ở </a:t>
            </a:r>
            <a:r>
              <a:rPr lang="en-US" sz="3000" dirty="0" err="1">
                <a:solidFill>
                  <a:srgbClr val="202020"/>
                </a:solidFill>
              </a:rPr>
              <a:t>mức</a:t>
            </a:r>
            <a:r>
              <a:rPr lang="en-US" sz="3000" dirty="0">
                <a:solidFill>
                  <a:srgbClr val="202020"/>
                </a:solidFill>
              </a:rPr>
              <a:t> </a:t>
            </a:r>
            <a:r>
              <a:rPr lang="en-US" sz="3000" b="0" i="0" dirty="0">
                <a:solidFill>
                  <a:srgbClr val="000000"/>
                </a:solidFill>
                <a:effectLst/>
                <a:latin typeface="+mj-lt"/>
              </a:rPr>
              <a:t>~1</a:t>
            </a:r>
            <a:r>
              <a:rPr lang="en-US" sz="3000" i="0" dirty="0">
                <a:solidFill>
                  <a:srgbClr val="202122"/>
                </a:solidFill>
                <a:effectLst/>
                <a:latin typeface="Arial" panose="020B0604020202020204" pitchFamily="34" charset="0"/>
              </a:rPr>
              <a:t>µm</a:t>
            </a:r>
            <a:endParaRPr lang="vi-VN" sz="3000" i="0" u="none" strike="noStrike" cap="none" dirty="0">
              <a:solidFill>
                <a:srgbClr val="202020"/>
              </a:solidFill>
              <a:latin typeface="+mj-lt"/>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dirty="0" err="1">
                <a:solidFill>
                  <a:srgbClr val="202020"/>
                </a:solidFill>
              </a:rPr>
              <a:t>Tốc</a:t>
            </a:r>
            <a:r>
              <a:rPr lang="en-US" sz="3000" dirty="0">
                <a:solidFill>
                  <a:srgbClr val="202020"/>
                </a:solidFill>
              </a:rPr>
              <a:t> </a:t>
            </a:r>
            <a:r>
              <a:rPr lang="en-US" sz="3000" dirty="0" err="1">
                <a:solidFill>
                  <a:srgbClr val="202020"/>
                </a:solidFill>
              </a:rPr>
              <a:t>độ</a:t>
            </a:r>
            <a:r>
              <a:rPr lang="en-US" sz="3000" dirty="0">
                <a:solidFill>
                  <a:srgbClr val="202020"/>
                </a:solidFill>
              </a:rPr>
              <a:t> </a:t>
            </a:r>
            <a:r>
              <a:rPr lang="en-US" sz="3000" dirty="0" err="1">
                <a:solidFill>
                  <a:srgbClr val="202020"/>
                </a:solidFill>
              </a:rPr>
              <a:t>quét</a:t>
            </a:r>
            <a:r>
              <a:rPr lang="en-US" sz="3000" dirty="0">
                <a:solidFill>
                  <a:srgbClr val="202020"/>
                </a:solidFill>
              </a:rPr>
              <a:t> </a:t>
            </a:r>
            <a:r>
              <a:rPr lang="en-US" sz="3000" dirty="0" err="1">
                <a:solidFill>
                  <a:srgbClr val="202020"/>
                </a:solidFill>
              </a:rPr>
              <a:t>tại</a:t>
            </a:r>
            <a:r>
              <a:rPr lang="en-US" sz="3000" dirty="0">
                <a:solidFill>
                  <a:srgbClr val="202020"/>
                </a:solidFill>
              </a:rPr>
              <a:t> 0.7 mm/s</a:t>
            </a: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Bề</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mặt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tráng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được</a:t>
            </a:r>
            <a:r>
              <a:rPr lang="en-US" sz="3000" b="0" i="0" u="none" strike="noStrike" cap="none" dirty="0">
                <a:solidFill>
                  <a:srgbClr val="202020"/>
                </a:solidFill>
                <a:latin typeface="Arial"/>
                <a:ea typeface="Arial"/>
                <a:cs typeface="Arial"/>
                <a:sym typeface="Arial"/>
              </a:rPr>
              <a:t> setup </a:t>
            </a:r>
            <a:r>
              <a:rPr lang="en-US" sz="3000" b="0" i="0" u="none" strike="noStrike" cap="none" dirty="0" err="1">
                <a:solidFill>
                  <a:srgbClr val="202020"/>
                </a:solidFill>
                <a:latin typeface="Arial"/>
                <a:ea typeface="Arial"/>
                <a:cs typeface="Arial"/>
                <a:sym typeface="Arial"/>
              </a:rPr>
              <a:t>phẳng</a:t>
            </a:r>
            <a:endParaRPr lang="vi-VN" sz="3000" b="0" i="0" u="none" strike="noStrike" cap="none"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307747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5"/>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sp>
        <p:nvSpPr>
          <p:cNvPr id="342" name="Google Shape;342;p25"/>
          <p:cNvSpPr txBox="1"/>
          <p:nvPr/>
        </p:nvSpPr>
        <p:spPr>
          <a:xfrm>
            <a:off x="1095084" y="1571006"/>
            <a:ext cx="16354715" cy="109741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Qua việc kiểm soát chính xác các thông số, máy đã thành công tạo ra mẫu có độ đồng đều cao trên bề mặt, có khả năng ứng dụng cho linh kiện chuyển đổi điện năng:</a:t>
            </a:r>
            <a:endParaRPr sz="1400" b="0" i="0" u="none" strike="noStrike" cap="none">
              <a:solidFill>
                <a:srgbClr val="000000"/>
              </a:solidFill>
              <a:latin typeface="Arial"/>
              <a:ea typeface="Arial"/>
              <a:cs typeface="Arial"/>
              <a:sym typeface="Arial"/>
            </a:endParaRPr>
          </a:p>
        </p:txBody>
      </p:sp>
      <p:pic>
        <p:nvPicPr>
          <p:cNvPr id="2" name="Google Shape;316;p23" descr="A graph of a graph showing a number of pvc pva&#10;&#10;AI-generated content may be incorrect.">
            <a:extLst>
              <a:ext uri="{FF2B5EF4-FFF2-40B4-BE49-F238E27FC236}">
                <a16:creationId xmlns:a16="http://schemas.microsoft.com/office/drawing/2014/main" id="{841AD58A-3509-2F39-3918-C542AB4F8FBE}"/>
              </a:ext>
            </a:extLst>
          </p:cNvPr>
          <p:cNvPicPr preferRelativeResize="0"/>
          <p:nvPr/>
        </p:nvPicPr>
        <p:blipFill rotWithShape="1">
          <a:blip r:embed="rId3">
            <a:alphaModFix/>
          </a:blip>
          <a:srcRect/>
          <a:stretch/>
        </p:blipFill>
        <p:spPr>
          <a:xfrm>
            <a:off x="12961618" y="4009211"/>
            <a:ext cx="4328159" cy="3339721"/>
          </a:xfrm>
          <a:prstGeom prst="rect">
            <a:avLst/>
          </a:prstGeom>
          <a:noFill/>
          <a:ln>
            <a:noFill/>
          </a:ln>
        </p:spPr>
      </p:pic>
      <p:pic>
        <p:nvPicPr>
          <p:cNvPr id="3" name="Google Shape;272;p19" descr="A blue surface with white spots&#10;&#10;AI-generated content may be incorrect.">
            <a:extLst>
              <a:ext uri="{FF2B5EF4-FFF2-40B4-BE49-F238E27FC236}">
                <a16:creationId xmlns:a16="http://schemas.microsoft.com/office/drawing/2014/main" id="{949A3EF8-6F78-B514-44D1-926B1F863924}"/>
              </a:ext>
            </a:extLst>
          </p:cNvPr>
          <p:cNvPicPr preferRelativeResize="0"/>
          <p:nvPr/>
        </p:nvPicPr>
        <p:blipFill rotWithShape="1">
          <a:blip r:embed="rId4">
            <a:alphaModFix/>
          </a:blip>
          <a:srcRect/>
          <a:stretch/>
        </p:blipFill>
        <p:spPr>
          <a:xfrm>
            <a:off x="6049990" y="5051126"/>
            <a:ext cx="524397" cy="938796"/>
          </a:xfrm>
          <a:prstGeom prst="rect">
            <a:avLst/>
          </a:prstGeom>
          <a:noFill/>
          <a:ln>
            <a:noFill/>
          </a:ln>
        </p:spPr>
      </p:pic>
      <p:sp>
        <p:nvSpPr>
          <p:cNvPr id="5" name="TextBox 4">
            <a:extLst>
              <a:ext uri="{FF2B5EF4-FFF2-40B4-BE49-F238E27FC236}">
                <a16:creationId xmlns:a16="http://schemas.microsoft.com/office/drawing/2014/main" id="{CDD7540B-8AD8-475F-8536-2003062F6A39}"/>
              </a:ext>
            </a:extLst>
          </p:cNvPr>
          <p:cNvSpPr txBox="1"/>
          <p:nvPr/>
        </p:nvSpPr>
        <p:spPr>
          <a:xfrm>
            <a:off x="5556849" y="6085478"/>
            <a:ext cx="2035075" cy="738664"/>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 (8% PVA)</a:t>
            </a:r>
            <a:endParaRPr lang="en-US" dirty="0"/>
          </a:p>
        </p:txBody>
      </p:sp>
      <p:pic>
        <p:nvPicPr>
          <p:cNvPr id="6" name="Picture 5" descr="A black rectangular object with a silver metal bar">
            <a:extLst>
              <a:ext uri="{FF2B5EF4-FFF2-40B4-BE49-F238E27FC236}">
                <a16:creationId xmlns:a16="http://schemas.microsoft.com/office/drawing/2014/main" id="{4AEC4E9C-E346-790C-5CAE-ADF5AF8CFA7F}"/>
              </a:ext>
            </a:extLst>
          </p:cNvPr>
          <p:cNvPicPr>
            <a:picLocks noChangeAspect="1"/>
          </p:cNvPicPr>
          <p:nvPr/>
        </p:nvPicPr>
        <p:blipFill>
          <a:blip r:embed="rId5"/>
          <a:stretch>
            <a:fillRect/>
          </a:stretch>
        </p:blipFill>
        <p:spPr>
          <a:xfrm>
            <a:off x="1455422" y="4211626"/>
            <a:ext cx="2987039" cy="2243184"/>
          </a:xfrm>
          <a:prstGeom prst="rect">
            <a:avLst/>
          </a:prstGeom>
        </p:spPr>
      </p:pic>
      <p:sp>
        <p:nvSpPr>
          <p:cNvPr id="7" name="Arrow: Right 6">
            <a:extLst>
              <a:ext uri="{FF2B5EF4-FFF2-40B4-BE49-F238E27FC236}">
                <a16:creationId xmlns:a16="http://schemas.microsoft.com/office/drawing/2014/main" id="{68D985C9-6F33-EA55-6815-117106A4FEC8}"/>
              </a:ext>
            </a:extLst>
          </p:cNvPr>
          <p:cNvSpPr/>
          <p:nvPr/>
        </p:nvSpPr>
        <p:spPr>
          <a:xfrm>
            <a:off x="4679693" y="5649359"/>
            <a:ext cx="1133065"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C61B3C1-651C-D069-7689-66FDA3916038}"/>
              </a:ext>
            </a:extLst>
          </p:cNvPr>
          <p:cNvSpPr/>
          <p:nvPr/>
        </p:nvSpPr>
        <p:spPr>
          <a:xfrm>
            <a:off x="6875643" y="5649360"/>
            <a:ext cx="883921"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0F093C-CF4A-1FBC-FDC2-71B4678633D8}"/>
              </a:ext>
            </a:extLst>
          </p:cNvPr>
          <p:cNvSpPr txBox="1"/>
          <p:nvPr/>
        </p:nvSpPr>
        <p:spPr>
          <a:xfrm>
            <a:off x="1905000" y="6147033"/>
            <a:ext cx="2415540"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pic>
        <p:nvPicPr>
          <p:cNvPr id="11" name="Google Shape;324;p23" descr="A diagram of a diagram of a variety of objects">
            <a:extLst>
              <a:ext uri="{FF2B5EF4-FFF2-40B4-BE49-F238E27FC236}">
                <a16:creationId xmlns:a16="http://schemas.microsoft.com/office/drawing/2014/main" id="{5EFC2072-8AC6-BB62-6E36-336B3F24AA09}"/>
              </a:ext>
            </a:extLst>
          </p:cNvPr>
          <p:cNvPicPr preferRelativeResize="0"/>
          <p:nvPr/>
        </p:nvPicPr>
        <p:blipFill rotWithShape="1">
          <a:blip r:embed="rId6">
            <a:alphaModFix/>
          </a:blip>
          <a:srcRect/>
          <a:stretch/>
        </p:blipFill>
        <p:spPr>
          <a:xfrm>
            <a:off x="7893181" y="4959686"/>
            <a:ext cx="1554215" cy="1349968"/>
          </a:xfrm>
          <a:prstGeom prst="rect">
            <a:avLst/>
          </a:prstGeom>
          <a:noFill/>
          <a:ln>
            <a:noFill/>
          </a:ln>
        </p:spPr>
      </p:pic>
      <p:pic>
        <p:nvPicPr>
          <p:cNvPr id="13" name="Picture 12" descr="A white box with a purple object inside&#10;&#10;AI-generated content may be incorrect.">
            <a:extLst>
              <a:ext uri="{FF2B5EF4-FFF2-40B4-BE49-F238E27FC236}">
                <a16:creationId xmlns:a16="http://schemas.microsoft.com/office/drawing/2014/main" id="{B55751AE-88D2-C24B-3F5B-4AFEEC8BAA81}"/>
              </a:ext>
            </a:extLst>
          </p:cNvPr>
          <p:cNvPicPr>
            <a:picLocks noChangeAspect="1"/>
          </p:cNvPicPr>
          <p:nvPr/>
        </p:nvPicPr>
        <p:blipFill>
          <a:blip r:embed="rId7"/>
          <a:stretch>
            <a:fillRect/>
          </a:stretch>
        </p:blipFill>
        <p:spPr>
          <a:xfrm>
            <a:off x="10260658" y="4418674"/>
            <a:ext cx="1823993" cy="2431991"/>
          </a:xfrm>
          <a:prstGeom prst="rect">
            <a:avLst/>
          </a:prstGeom>
        </p:spPr>
      </p:pic>
      <p:sp>
        <p:nvSpPr>
          <p:cNvPr id="14" name="Arrow: Right 13">
            <a:extLst>
              <a:ext uri="{FF2B5EF4-FFF2-40B4-BE49-F238E27FC236}">
                <a16:creationId xmlns:a16="http://schemas.microsoft.com/office/drawing/2014/main" id="{ECA8EEE7-84E4-80B5-8296-C460EB271CC5}"/>
              </a:ext>
            </a:extLst>
          </p:cNvPr>
          <p:cNvSpPr/>
          <p:nvPr/>
        </p:nvSpPr>
        <p:spPr>
          <a:xfrm>
            <a:off x="9436331" y="5641356"/>
            <a:ext cx="856554"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3F746A2-EBE8-B8CE-7571-1A775703A277}"/>
              </a:ext>
            </a:extLst>
          </p:cNvPr>
          <p:cNvSpPr/>
          <p:nvPr/>
        </p:nvSpPr>
        <p:spPr>
          <a:xfrm>
            <a:off x="12116129" y="5641356"/>
            <a:ext cx="845489"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8CF287-B936-FFEB-2A72-D2CED7C7D492}"/>
              </a:ext>
            </a:extLst>
          </p:cNvPr>
          <p:cNvSpPr txBox="1"/>
          <p:nvPr/>
        </p:nvSpPr>
        <p:spPr>
          <a:xfrm>
            <a:off x="10492740" y="6670253"/>
            <a:ext cx="1737360" cy="307777"/>
          </a:xfrm>
          <a:prstGeom prst="rect">
            <a:avLst/>
          </a:prstGeom>
          <a:noFill/>
        </p:spPr>
        <p:txBody>
          <a:bodyPr wrap="square">
            <a:spAutoFit/>
          </a:bodyPr>
          <a:lstStyle/>
          <a:p>
            <a:r>
              <a:rPr lang="en-US" sz="1400" b="0" i="0" u="none" strike="noStrike" cap="none">
                <a:solidFill>
                  <a:srgbClr val="202020"/>
                </a:solidFill>
                <a:latin typeface="Arial"/>
                <a:ea typeface="Arial"/>
                <a:cs typeface="Arial"/>
                <a:sym typeface="Arial"/>
              </a:rPr>
              <a:t>Máy</a:t>
            </a:r>
            <a:r>
              <a:rPr lang="en-US">
                <a:solidFill>
                  <a:srgbClr val="202020"/>
                </a:solidFill>
              </a:rPr>
              <a:t> tạo dao động</a:t>
            </a:r>
            <a:endParaRPr lang="en-US" dirty="0"/>
          </a:p>
        </p:txBody>
      </p:sp>
      <p:sp>
        <p:nvSpPr>
          <p:cNvPr id="19" name="TextBox 18">
            <a:extLst>
              <a:ext uri="{FF2B5EF4-FFF2-40B4-BE49-F238E27FC236}">
                <a16:creationId xmlns:a16="http://schemas.microsoft.com/office/drawing/2014/main" id="{DA66BB56-7F83-CE1E-36A9-5E7099DC0903}"/>
              </a:ext>
            </a:extLst>
          </p:cNvPr>
          <p:cNvSpPr txBox="1"/>
          <p:nvPr/>
        </p:nvSpPr>
        <p:spPr>
          <a:xfrm>
            <a:off x="7619826" y="6182219"/>
            <a:ext cx="2172972" cy="307777"/>
          </a:xfrm>
          <a:prstGeom prst="rect">
            <a:avLst/>
          </a:prstGeom>
          <a:noFill/>
        </p:spPr>
        <p:txBody>
          <a:bodyPr wrap="square">
            <a:spAutoFit/>
          </a:bodyPr>
          <a:lstStyle/>
          <a:p>
            <a:r>
              <a:rPr lang="en-US" dirty="0">
                <a:solidFill>
                  <a:srgbClr val="202020"/>
                </a:solidFill>
              </a:rPr>
              <a:t>Cu – PVC – 8%PVA -Cu</a:t>
            </a:r>
            <a:endParaRPr lang="en-US" dirty="0"/>
          </a:p>
        </p:txBody>
      </p:sp>
      <p:sp>
        <p:nvSpPr>
          <p:cNvPr id="12" name="Rectangle 11">
            <a:extLst>
              <a:ext uri="{FF2B5EF4-FFF2-40B4-BE49-F238E27FC236}">
                <a16:creationId xmlns:a16="http://schemas.microsoft.com/office/drawing/2014/main" id="{3178A72D-FC53-20BB-989D-A5DDD6EBEBC8}"/>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25</a:t>
            </a:r>
            <a:endParaRPr lang="en-US" sz="800" b="1" i="0" u="none" strike="noStrike" cap="none" dirty="0">
              <a:solidFill>
                <a:schemeClr val="bg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Phát triển mở rộng thiết kế</a:t>
            </a:r>
            <a:endParaRPr sz="1400" b="0" i="0" u="none" strike="noStrike" cap="none">
              <a:solidFill>
                <a:srgbClr val="000000"/>
              </a:solidFill>
              <a:latin typeface="Arial"/>
              <a:ea typeface="Arial"/>
              <a:cs typeface="Arial"/>
              <a:sym typeface="Arial"/>
            </a:endParaRPr>
          </a:p>
        </p:txBody>
      </p:sp>
      <p:sp>
        <p:nvSpPr>
          <p:cNvPr id="348" name="Google Shape;348;p26"/>
          <p:cNvSpPr txBox="1"/>
          <p:nvPr/>
        </p:nvSpPr>
        <p:spPr>
          <a:xfrm>
            <a:off x="2451554" y="2486962"/>
            <a:ext cx="6334770"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Phát triển điều khiển thủ công</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Thêm các tính năng điều khiển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Tích hợp thêm các cảm biến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Nâng cấp hệ thống IOT</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E09F2F1A-1978-78C8-670F-FAF71317FAA2}"/>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26</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7"/>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Kết luận</a:t>
            </a:r>
            <a:endParaRPr sz="1400" b="0" i="0" u="none" strike="noStrike" cap="none">
              <a:solidFill>
                <a:srgbClr val="000000"/>
              </a:solidFill>
              <a:latin typeface="Arial"/>
              <a:ea typeface="Arial"/>
              <a:cs typeface="Arial"/>
              <a:sym typeface="Arial"/>
            </a:endParaRPr>
          </a:p>
        </p:txBody>
      </p:sp>
      <p:sp>
        <p:nvSpPr>
          <p:cNvPr id="354" name="Google Shape;354;p27"/>
          <p:cNvSpPr txBox="1"/>
          <p:nvPr/>
        </p:nvSpPr>
        <p:spPr>
          <a:xfrm>
            <a:off x="1061892" y="1745882"/>
            <a:ext cx="16164215" cy="6924973"/>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Nghiên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cứu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này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thiết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(doctor blade coater) </a:t>
            </a:r>
            <a:r>
              <a:rPr lang="en-US" sz="3000" b="0" i="0" u="none" strike="noStrike" cap="none" dirty="0" err="1">
                <a:solidFill>
                  <a:srgbClr val="202020"/>
                </a:solidFill>
                <a:latin typeface="Arial"/>
                <a:ea typeface="Arial"/>
                <a:cs typeface="Arial"/>
                <a:sym typeface="Arial"/>
              </a:rPr>
              <a:t>cùng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việc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để</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lớp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Qua </a:t>
            </a:r>
            <a:r>
              <a:rPr lang="en-US" sz="3000" b="0" i="0" u="none" strike="noStrike" cap="none" dirty="0" err="1">
                <a:solidFill>
                  <a:srgbClr val="202020"/>
                </a:solidFill>
                <a:latin typeface="Arial"/>
                <a:ea typeface="Arial"/>
                <a:cs typeface="Arial"/>
                <a:sym typeface="Arial"/>
              </a:rPr>
              <a:t>nghiên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cứu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chứng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minh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rằng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lớp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ứng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tốt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linh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kiện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đổi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điện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Hướng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tương</a:t>
            </a:r>
            <a:r>
              <a:rPr lang="en-US" sz="3000" b="0" i="0" u="none" strike="noStrike" cap="none" dirty="0">
                <a:solidFill>
                  <a:srgbClr val="202020"/>
                </a:solidFill>
                <a:latin typeface="Arial"/>
                <a:ea typeface="Arial"/>
                <a:cs typeface="Arial"/>
                <a:sym typeface="Arial"/>
              </a:rPr>
              <a:t> lai: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sản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phẩm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tin </a:t>
            </a:r>
            <a:r>
              <a:rPr lang="en-US" sz="3000" b="0" i="0" u="none" strike="noStrike" cap="none" dirty="0" err="1">
                <a:solidFill>
                  <a:srgbClr val="202020"/>
                </a:solidFill>
                <a:latin typeface="Arial"/>
                <a:ea typeface="Arial"/>
                <a:cs typeface="Arial"/>
                <a:sym typeface="Arial"/>
              </a:rPr>
              <a:t>cậy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hơn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để</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phổ</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biến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thiết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bị</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phòng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a:t>
            </a:r>
          </a:p>
          <a:p>
            <a:pPr marL="0" marR="0" lvl="0" indent="0" algn="just" rtl="0">
              <a:lnSpc>
                <a:spcPct val="150000"/>
              </a:lnSpc>
              <a:spcBef>
                <a:spcPts val="0"/>
              </a:spcBef>
              <a:spcAft>
                <a:spcPts val="0"/>
              </a:spcAft>
              <a:buClr>
                <a:srgbClr val="000000"/>
              </a:buClr>
              <a:buSzPts val="3000"/>
              <a:buFont typeface="Arial"/>
              <a:buNone/>
            </a:pPr>
            <a:endParaRPr lang="en-US" sz="3000" dirty="0">
              <a:solidFill>
                <a:srgbClr val="202020"/>
              </a:solidFil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Giải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thưởng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Giải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ba</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a:t>
            </a:r>
            <a:r>
              <a:rPr lang="en-US" sz="3000" dirty="0" err="1">
                <a:solidFill>
                  <a:srgbClr val="202020"/>
                </a:solidFill>
              </a:rPr>
              <a:t>trường</a:t>
            </a:r>
            <a:r>
              <a:rPr lang="en-US" sz="3000" dirty="0">
                <a:solidFill>
                  <a:srgbClr val="202020"/>
                </a:solidFill>
              </a:rPr>
              <a:t> 2024, </a:t>
            </a:r>
            <a:r>
              <a:rPr lang="en-US" sz="3000" dirty="0" err="1">
                <a:solidFill>
                  <a:srgbClr val="202020"/>
                </a:solidFill>
              </a:rPr>
              <a:t>Giải</a:t>
            </a:r>
            <a:r>
              <a:rPr lang="en-US" sz="3000" dirty="0">
                <a:solidFill>
                  <a:srgbClr val="202020"/>
                </a:solidFill>
              </a:rPr>
              <a:t> </a:t>
            </a:r>
            <a:r>
              <a:rPr lang="en-US" sz="3000" dirty="0" err="1">
                <a:solidFill>
                  <a:srgbClr val="202020"/>
                </a:solidFill>
              </a:rPr>
              <a:t>nhất</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khoa 2024, </a:t>
            </a:r>
            <a:r>
              <a:rPr lang="en-US" sz="3000" dirty="0" err="1">
                <a:solidFill>
                  <a:srgbClr val="202020"/>
                </a:solidFill>
              </a:rPr>
              <a:t>Giải</a:t>
            </a:r>
            <a:r>
              <a:rPr lang="en-US" sz="3000" dirty="0">
                <a:solidFill>
                  <a:srgbClr val="202020"/>
                </a:solidFill>
              </a:rPr>
              <a:t> </a:t>
            </a:r>
            <a:r>
              <a:rPr lang="en-US" sz="3000" dirty="0" err="1">
                <a:solidFill>
                  <a:srgbClr val="202020"/>
                </a:solidFill>
              </a:rPr>
              <a:t>ba</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khoa 2025.</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FF8651F7-EBEE-FD96-6BA2-ACB757F73F90}"/>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27</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p:nvPr/>
        </p:nvSpPr>
        <p:spPr>
          <a:xfrm>
            <a:off x="5665381" y="421453"/>
            <a:ext cx="6957239" cy="1107867"/>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5999"/>
              <a:buFont typeface="Arial"/>
              <a:buNone/>
            </a:pPr>
            <a:r>
              <a:rPr lang="en-US" sz="5999" b="1" i="0" u="none" strike="noStrike" cap="none" dirty="0">
                <a:solidFill>
                  <a:srgbClr val="000000"/>
                </a:solidFill>
                <a:latin typeface="+mn-lt"/>
                <a:ea typeface="Asap Medium"/>
                <a:cs typeface="Asap Medium"/>
                <a:sym typeface="Asap Medium"/>
              </a:rPr>
              <a:t>Tài </a:t>
            </a:r>
            <a:r>
              <a:rPr lang="en-US" sz="5999" b="1" i="0" u="none" strike="noStrike" cap="none" dirty="0" err="1">
                <a:solidFill>
                  <a:srgbClr val="000000"/>
                </a:solidFill>
                <a:latin typeface="+mn-lt"/>
                <a:ea typeface="Asap Medium"/>
                <a:cs typeface="Asap Medium"/>
                <a:sym typeface="Asap Medium"/>
              </a:rPr>
              <a:t>liệu</a:t>
            </a:r>
            <a:r>
              <a:rPr lang="en-US" sz="5999" b="1" i="0" u="none" strike="noStrike" cap="none" dirty="0">
                <a:solidFill>
                  <a:srgbClr val="000000"/>
                </a:solidFill>
                <a:latin typeface="+mn-lt"/>
                <a:ea typeface="Asap Medium"/>
                <a:cs typeface="Asap Medium"/>
                <a:sym typeface="Asap Medium"/>
              </a:rPr>
              <a:t> Tham </a:t>
            </a:r>
            <a:r>
              <a:rPr lang="en-US" sz="5999" b="1" i="0" u="none" strike="noStrike" cap="none" dirty="0" err="1">
                <a:solidFill>
                  <a:srgbClr val="000000"/>
                </a:solidFill>
                <a:latin typeface="+mn-lt"/>
                <a:ea typeface="Asap Medium"/>
                <a:cs typeface="Asap Medium"/>
                <a:sym typeface="Asap Medium"/>
              </a:rPr>
              <a:t>khảo</a:t>
            </a:r>
            <a:endParaRPr sz="1400" b="0" i="0" u="none" strike="noStrike" cap="none" dirty="0">
              <a:solidFill>
                <a:srgbClr val="000000"/>
              </a:solidFill>
              <a:latin typeface="+mn-lt"/>
              <a:ea typeface="Arial"/>
              <a:cs typeface="Arial"/>
              <a:sym typeface="Arial"/>
            </a:endParaRPr>
          </a:p>
        </p:txBody>
      </p:sp>
      <p:sp>
        <p:nvSpPr>
          <p:cNvPr id="360" name="Google Shape;360;p28"/>
          <p:cNvSpPr txBox="1"/>
          <p:nvPr/>
        </p:nvSpPr>
        <p:spPr>
          <a:xfrm>
            <a:off x="164850" y="1386750"/>
            <a:ext cx="17958300" cy="8982395"/>
          </a:xfrm>
          <a:prstGeom prst="rect">
            <a:avLst/>
          </a:prstGeom>
          <a:noFill/>
          <a:ln>
            <a:noFill/>
          </a:ln>
        </p:spPr>
        <p:txBody>
          <a:bodyPr spcFirstLastPara="1" wrap="square" lIns="0" tIns="0" rIns="0" bIns="0" anchor="t" anchorCtr="0">
            <a:spAutoFit/>
          </a:bodyPr>
          <a:lstStyle/>
          <a:p>
            <a:pPr marL="0" lvl="0" indent="0" algn="l" rtl="0">
              <a:lnSpc>
                <a:spcPct val="128291"/>
              </a:lnSpc>
              <a:spcBef>
                <a:spcPts val="0"/>
              </a:spcBef>
              <a:spcAft>
                <a:spcPts val="0"/>
              </a:spcAft>
              <a:buClr>
                <a:schemeClr val="dk1"/>
              </a:buClr>
              <a:buSzPts val="1100"/>
              <a:buFont typeface="Arial"/>
              <a:buNone/>
            </a:pPr>
            <a:r>
              <a:rPr lang="en-US" sz="2400" dirty="0"/>
              <a:t>[1] Internet of things. https://www.ibm.com/think/topics/internet-of-things,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[2] Syed </a:t>
            </a:r>
            <a:r>
              <a:rPr lang="en-US" sz="2400" dirty="0" err="1"/>
              <a:t>Nasimul</a:t>
            </a:r>
            <a:r>
              <a:rPr lang="en-US" sz="2400" dirty="0"/>
              <a:t> Alam. A nanogenerator converts mechanical or vibrational energy into electrical energy using piezoelectric, triboelectric and </a:t>
            </a:r>
            <a:r>
              <a:rPr lang="en-US" sz="2400" dirty="0" err="1"/>
              <a:t>pyroelec-tric</a:t>
            </a:r>
            <a:r>
              <a:rPr lang="en-US" sz="2400" dirty="0"/>
              <a:t> effects. Journal not available, Year not available. https://www.sciencedirect.com/science/article/abs/pii/S2352507X23000434.</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[3] Nanogenerators: An introduction. https://www.sciencedirect.com/science/article/abs/pii/B978012821548700004X,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[4] Doctor blade coating. https://www.sciencedirect.com/topics/engineering/doctor-blade-coating, 2025. Accessed: February 20,2025.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[5] Nanogenerators: a new paradigm in blue energy harvesting. https://www.sciencedirect.com/science/article/abs/pii/B9780128217092000049,2025.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[6] Thin film deposition: Comparing coating methods. https://www.ossila.com/pages/solution-processing-techniques-comparison, 2025. Ac-</a:t>
            </a:r>
            <a:r>
              <a:rPr lang="en-US" sz="2400" dirty="0" err="1"/>
              <a:t>cessed</a:t>
            </a:r>
            <a:r>
              <a:rPr lang="en-US" sz="2400" dirty="0"/>
              <a:t>: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[7] Solvent engineering for the formation of high-quality perovskite </a:t>
            </a:r>
            <a:r>
              <a:rPr lang="en-US" sz="2400" dirty="0" err="1"/>
              <a:t>films:a</a:t>
            </a:r>
            <a:r>
              <a:rPr lang="en-US" sz="2400" dirty="0"/>
              <a:t> </a:t>
            </a:r>
            <a:r>
              <a:rPr lang="en-US" sz="2400" dirty="0" err="1"/>
              <a:t>review.https</a:t>
            </a:r>
            <a:r>
              <a:rPr lang="en-US" sz="2400" dirty="0"/>
              <a:t>://www.sciencedirect.com/science/article/abs/pii/S2352152X2303551X,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[8] Doctor blade coating: Method, coating thickness and design. https://www.ossila.com/pages/doctor-blade-coating, 2025. Accessed: February 20,2025.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[9] 7 - roll-to-roll printing and coating techniques for manufacturing large-area flexible organic electronics. https://www.sciencedirect.com/science/article/abs/pii/B9781782420354000075, 2025. Accessed: February 20,</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2025.</a:t>
            </a:r>
            <a:endParaRPr sz="2400" dirty="0"/>
          </a:p>
          <a:p>
            <a:pPr marL="0" marR="0" lvl="0" indent="0" algn="l" rtl="0">
              <a:lnSpc>
                <a:spcPct val="128291"/>
              </a:lnSpc>
              <a:spcBef>
                <a:spcPts val="0"/>
              </a:spcBef>
              <a:spcAft>
                <a:spcPts val="0"/>
              </a:spcAft>
              <a:buClr>
                <a:srgbClr val="000000"/>
              </a:buClr>
              <a:buSzPts val="2400"/>
              <a:buFont typeface="Arial"/>
              <a:buNone/>
            </a:pP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 name="TextBox 2">
            <a:extLst>
              <a:ext uri="{FF2B5EF4-FFF2-40B4-BE49-F238E27FC236}">
                <a16:creationId xmlns:a16="http://schemas.microsoft.com/office/drawing/2014/main" id="{A4EE8292-B949-EFF5-4C68-C6A34C1209AC}"/>
              </a:ext>
            </a:extLst>
          </p:cNvPr>
          <p:cNvSpPr txBox="1"/>
          <p:nvPr/>
        </p:nvSpPr>
        <p:spPr>
          <a:xfrm>
            <a:off x="5076825" y="4339305"/>
            <a:ext cx="9144000" cy="1608389"/>
          </a:xfrm>
          <a:prstGeom prst="rect">
            <a:avLst/>
          </a:prstGeom>
          <a:noFill/>
        </p:spPr>
        <p:txBody>
          <a:bodyPr wrap="square">
            <a:spAutoFit/>
          </a:bodyPr>
          <a:lstStyle/>
          <a:p>
            <a:pPr marL="0" marR="0" lvl="0" indent="0" algn="l" rtl="0">
              <a:lnSpc>
                <a:spcPct val="120003"/>
              </a:lnSpc>
              <a:spcBef>
                <a:spcPts val="0"/>
              </a:spcBef>
              <a:spcAft>
                <a:spcPts val="0"/>
              </a:spcAft>
              <a:buClr>
                <a:srgbClr val="000000"/>
              </a:buClr>
              <a:buSzPts val="5999"/>
              <a:buFont typeface="Arial"/>
              <a:buNone/>
            </a:pPr>
            <a:r>
              <a:rPr lang="en-US" sz="8800" b="0" i="0" u="none" strike="noStrike" cap="none" dirty="0">
                <a:solidFill>
                  <a:srgbClr val="000000"/>
                </a:solidFill>
                <a:latin typeface="Arial Black" panose="020B0A04020102020204" pitchFamily="34" charset="0"/>
                <a:sym typeface="Aria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1178624" y="7121849"/>
            <a:ext cx="3843528" cy="115416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500"/>
              <a:buFont typeface="Arial"/>
              <a:buNone/>
            </a:pPr>
            <a:r>
              <a:rPr lang="en-US" sz="2500" b="0" i="0" u="none" strike="noStrike" cap="none" dirty="0" err="1">
                <a:solidFill>
                  <a:srgbClr val="202020"/>
                </a:solidFill>
                <a:latin typeface="Arial"/>
                <a:ea typeface="Arial"/>
                <a:cs typeface="Arial"/>
                <a:sym typeface="Arial"/>
              </a:rPr>
              <a:t>Hình</a:t>
            </a:r>
            <a:r>
              <a:rPr lang="en-US" sz="2500" b="0" i="0" u="none" strike="noStrike" cap="none" dirty="0">
                <a:solidFill>
                  <a:srgbClr val="202020"/>
                </a:solidFill>
                <a:latin typeface="Arial"/>
                <a:ea typeface="Arial"/>
                <a:cs typeface="Arial"/>
                <a:sym typeface="Arial"/>
              </a:rPr>
              <a:t> 2: Các </a:t>
            </a:r>
            <a:r>
              <a:rPr lang="en-US" sz="2500" b="0" i="0" u="none" strike="noStrike" cap="none" dirty="0" err="1">
                <a:solidFill>
                  <a:srgbClr val="202020"/>
                </a:solidFill>
                <a:latin typeface="Arial"/>
                <a:ea typeface="Arial"/>
                <a:cs typeface="Arial"/>
                <a:sym typeface="Arial"/>
              </a:rPr>
              <a:t>phương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pháp</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lắng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đọng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màng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mỏng</a:t>
            </a:r>
            <a:endParaRPr sz="2500" b="0" i="0" u="none" strike="noStrike" cap="none" dirty="0">
              <a:solidFill>
                <a:srgbClr val="202020"/>
              </a:solidFill>
              <a:latin typeface="Arial"/>
              <a:ea typeface="Arial"/>
              <a:cs typeface="Arial"/>
              <a:sym typeface="Arial"/>
            </a:endParaRPr>
          </a:p>
        </p:txBody>
      </p:sp>
      <p:pic>
        <p:nvPicPr>
          <p:cNvPr id="115" name="Google Shape;115;p4"/>
          <p:cNvPicPr preferRelativeResize="0"/>
          <p:nvPr/>
        </p:nvPicPr>
        <p:blipFill rotWithShape="1">
          <a:blip r:embed="rId3">
            <a:alphaModFix/>
          </a:blip>
          <a:srcRect/>
          <a:stretch/>
        </p:blipFill>
        <p:spPr>
          <a:xfrm>
            <a:off x="3100388" y="-187665"/>
            <a:ext cx="12825412" cy="9823720"/>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1637418" y="8978646"/>
            <a:ext cx="2419350" cy="933450"/>
          </a:xfrm>
          <a:prstGeom prst="rect">
            <a:avLst/>
          </a:prstGeom>
          <a:noFill/>
          <a:ln>
            <a:noFill/>
          </a:ln>
        </p:spPr>
      </p:pic>
      <p:sp>
        <p:nvSpPr>
          <p:cNvPr id="2" name="Rectangle 1">
            <a:extLst>
              <a:ext uri="{FF2B5EF4-FFF2-40B4-BE49-F238E27FC236}">
                <a16:creationId xmlns:a16="http://schemas.microsoft.com/office/drawing/2014/main" id="{01B6AEAD-9E5F-E734-59EA-04D95950CA72}"/>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4</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pic>
        <p:nvPicPr>
          <p:cNvPr id="122" name="Google Shape;122;p5"/>
          <p:cNvPicPr preferRelativeResize="0"/>
          <p:nvPr/>
        </p:nvPicPr>
        <p:blipFill rotWithShape="1">
          <a:blip r:embed="rId3">
            <a:alphaModFix/>
          </a:blip>
          <a:srcRect/>
          <a:stretch/>
        </p:blipFill>
        <p:spPr>
          <a:xfrm>
            <a:off x="1208716" y="2642161"/>
            <a:ext cx="4876800" cy="4876800"/>
          </a:xfrm>
          <a:prstGeom prst="rect">
            <a:avLst/>
          </a:prstGeom>
          <a:noFill/>
          <a:ln>
            <a:noFill/>
          </a:ln>
        </p:spPr>
      </p:pic>
      <p:sp>
        <p:nvSpPr>
          <p:cNvPr id="123" name="Google Shape;123;p5"/>
          <p:cNvSpPr txBox="1"/>
          <p:nvPr/>
        </p:nvSpPr>
        <p:spPr>
          <a:xfrm>
            <a:off x="2504115" y="7853252"/>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2600$</a:t>
            </a:r>
            <a:endParaRPr sz="1400" b="0" i="0" u="none" strike="noStrike" cap="none">
              <a:solidFill>
                <a:srgbClr val="000000"/>
              </a:solidFill>
              <a:latin typeface="Arial"/>
              <a:ea typeface="Arial"/>
              <a:cs typeface="Arial"/>
              <a:sym typeface="Arial"/>
            </a:endParaRPr>
          </a:p>
        </p:txBody>
      </p:sp>
      <p:pic>
        <p:nvPicPr>
          <p:cNvPr id="124" name="Google Shape;124;p5"/>
          <p:cNvPicPr preferRelativeResize="0"/>
          <p:nvPr/>
        </p:nvPicPr>
        <p:blipFill rotWithShape="1">
          <a:blip r:embed="rId4">
            <a:alphaModFix/>
          </a:blip>
          <a:srcRect/>
          <a:stretch/>
        </p:blipFill>
        <p:spPr>
          <a:xfrm>
            <a:off x="12039600" y="1485900"/>
            <a:ext cx="5791200" cy="5791200"/>
          </a:xfrm>
          <a:prstGeom prst="rect">
            <a:avLst/>
          </a:prstGeom>
          <a:noFill/>
          <a:ln>
            <a:noFill/>
          </a:ln>
        </p:spPr>
      </p:pic>
      <p:sp>
        <p:nvSpPr>
          <p:cNvPr id="125" name="Google Shape;125;p5"/>
          <p:cNvSpPr txBox="1"/>
          <p:nvPr/>
        </p:nvSpPr>
        <p:spPr>
          <a:xfrm>
            <a:off x="14062134" y="7856988"/>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2700$</a:t>
            </a:r>
            <a:endParaRPr sz="14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5">
            <a:alphaModFix/>
          </a:blip>
          <a:srcRect/>
          <a:stretch/>
        </p:blipFill>
        <p:spPr>
          <a:xfrm>
            <a:off x="7007389" y="2091100"/>
            <a:ext cx="4953002" cy="4953002"/>
          </a:xfrm>
          <a:prstGeom prst="rect">
            <a:avLst/>
          </a:prstGeom>
          <a:noFill/>
          <a:ln>
            <a:noFill/>
          </a:ln>
        </p:spPr>
      </p:pic>
      <p:sp>
        <p:nvSpPr>
          <p:cNvPr id="127" name="Google Shape;127;p5"/>
          <p:cNvSpPr txBox="1"/>
          <p:nvPr/>
        </p:nvSpPr>
        <p:spPr>
          <a:xfrm>
            <a:off x="8620096" y="7853251"/>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3500$</a:t>
            </a:r>
            <a:endParaRPr sz="1400" b="0" i="0" u="none" strike="noStrike" cap="none">
              <a:solidFill>
                <a:srgbClr val="000000"/>
              </a:solidFill>
              <a:latin typeface="Arial"/>
              <a:ea typeface="Arial"/>
              <a:cs typeface="Arial"/>
              <a:sym typeface="Arial"/>
            </a:endParaRPr>
          </a:p>
        </p:txBody>
      </p:sp>
      <p:sp>
        <p:nvSpPr>
          <p:cNvPr id="128" name="Google Shape;128;p5"/>
          <p:cNvSpPr txBox="1"/>
          <p:nvPr/>
        </p:nvSpPr>
        <p:spPr>
          <a:xfrm>
            <a:off x="2466198" y="7391585"/>
            <a:ext cx="38899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54565A"/>
                </a:solidFill>
                <a:latin typeface="Arial"/>
                <a:ea typeface="Arial"/>
                <a:cs typeface="Arial"/>
                <a:sym typeface="Arial"/>
              </a:rPr>
              <a:t> </a:t>
            </a:r>
            <a:r>
              <a:rPr lang="en-US" sz="2400" b="1" i="0" u="none" strike="noStrike" cap="none" dirty="0">
                <a:solidFill>
                  <a:srgbClr val="333333"/>
                </a:solidFill>
                <a:latin typeface="Arial"/>
                <a:ea typeface="Arial"/>
                <a:cs typeface="Arial"/>
                <a:sym typeface="Arial"/>
              </a:rPr>
              <a:t>L2001A3-U1-US</a:t>
            </a:r>
            <a:endParaRPr sz="2400" b="1" i="0" u="none" strike="noStrike" cap="none" dirty="0">
              <a:solidFill>
                <a:srgbClr val="000000"/>
              </a:solidFill>
              <a:latin typeface="Arial"/>
              <a:ea typeface="Arial"/>
              <a:cs typeface="Arial"/>
              <a:sym typeface="Arial"/>
            </a:endParaRPr>
          </a:p>
        </p:txBody>
      </p:sp>
      <p:sp>
        <p:nvSpPr>
          <p:cNvPr id="129" name="Google Shape;129;p5"/>
          <p:cNvSpPr txBox="1"/>
          <p:nvPr/>
        </p:nvSpPr>
        <p:spPr>
          <a:xfrm>
            <a:off x="8167280" y="7391585"/>
            <a:ext cx="36850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54565A"/>
                </a:solidFill>
                <a:latin typeface="Arial"/>
                <a:ea typeface="Arial"/>
                <a:cs typeface="Arial"/>
                <a:sym typeface="Arial"/>
              </a:rPr>
              <a:t>  </a:t>
            </a:r>
            <a:r>
              <a:rPr lang="en-US" sz="2400" b="1" i="0" u="none" strike="noStrike" cap="none">
                <a:solidFill>
                  <a:srgbClr val="333333"/>
                </a:solidFill>
                <a:latin typeface="Arial"/>
                <a:ea typeface="Arial"/>
                <a:cs typeface="Arial"/>
                <a:sym typeface="Arial"/>
              </a:rPr>
              <a:t>L2009A1-E2-UK</a:t>
            </a:r>
            <a:endParaRPr sz="2400" b="1" i="0" u="none" strike="noStrike" cap="none">
              <a:solidFill>
                <a:srgbClr val="000000"/>
              </a:solidFill>
              <a:latin typeface="Arial"/>
              <a:ea typeface="Arial"/>
              <a:cs typeface="Arial"/>
              <a:sym typeface="Arial"/>
            </a:endParaRPr>
          </a:p>
        </p:txBody>
      </p:sp>
      <p:sp>
        <p:nvSpPr>
          <p:cNvPr id="130" name="Google Shape;130;p5"/>
          <p:cNvSpPr txBox="1"/>
          <p:nvPr/>
        </p:nvSpPr>
        <p:spPr>
          <a:xfrm>
            <a:off x="13934116" y="7391585"/>
            <a:ext cx="32825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54565A"/>
                </a:solidFill>
                <a:latin typeface="Arial"/>
                <a:ea typeface="Arial"/>
                <a:cs typeface="Arial"/>
                <a:sym typeface="Arial"/>
              </a:rPr>
              <a:t>  </a:t>
            </a:r>
            <a:r>
              <a:rPr lang="en-US" sz="2400" b="1" i="0" u="none" strike="noStrike" cap="none">
                <a:solidFill>
                  <a:srgbClr val="333333"/>
                </a:solidFill>
                <a:latin typeface="Arial"/>
                <a:ea typeface="Arial"/>
                <a:cs typeface="Arial"/>
                <a:sym typeface="Arial"/>
              </a:rPr>
              <a:t>L2006A2-US</a:t>
            </a:r>
            <a:endParaRPr sz="2400" b="1"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F9092D7-A40D-6C71-3361-2D4F3D38FF2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5</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
                                        </p:tgtEl>
                                      </p:cBhvr>
                                    </p:animEffect>
                                    <p:set>
                                      <p:cBhvr>
                                        <p:cTn id="7" dur="1" fill="hold">
                                          <p:stCondLst>
                                            <p:cond delay="500"/>
                                          </p:stCondLst>
                                        </p:cTn>
                                        <p:tgtEl>
                                          <p:spTgt spid="1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4"/>
                                        </p:tgtEl>
                                      </p:cBhvr>
                                    </p:animEffect>
                                    <p:set>
                                      <p:cBhvr>
                                        <p:cTn id="10" dur="1" fill="hold">
                                          <p:stCondLst>
                                            <p:cond delay="500"/>
                                          </p:stCondLst>
                                        </p:cTn>
                                        <p:tgtEl>
                                          <p:spTgt spid="1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3">
                                            <p:txEl>
                                              <p:pRg st="0" end="0"/>
                                            </p:txEl>
                                          </p:spTgt>
                                        </p:tgtEl>
                                      </p:cBhvr>
                                    </p:animEffect>
                                    <p:set>
                                      <p:cBhvr>
                                        <p:cTn id="13" dur="1" fill="hold">
                                          <p:stCondLst>
                                            <p:cond delay="500"/>
                                          </p:stCondLst>
                                        </p:cTn>
                                        <p:tgtEl>
                                          <p:spTgt spid="123">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25">
                                            <p:txEl>
                                              <p:pRg st="0" end="0"/>
                                            </p:txEl>
                                          </p:spTgt>
                                        </p:tgtEl>
                                      </p:cBhvr>
                                    </p:animEffect>
                                    <p:set>
                                      <p:cBhvr>
                                        <p:cTn id="16" dur="1" fill="hold">
                                          <p:stCondLst>
                                            <p:cond delay="500"/>
                                          </p:stCondLst>
                                        </p:cTn>
                                        <p:tgtEl>
                                          <p:spTgt spid="12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30"/>
                                        </p:tgtEl>
                                      </p:cBhvr>
                                    </p:animEffect>
                                    <p:set>
                                      <p:cBhvr>
                                        <p:cTn id="22"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Ưu</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và</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nhược</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điểm</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phương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pháp</a:t>
            </a:r>
            <a:r>
              <a:rPr lang="en-US" sz="6000" b="1" i="0" u="none" strike="noStrike" cap="none" dirty="0">
                <a:solidFill>
                  <a:srgbClr val="3849A2"/>
                </a:solidFill>
                <a:latin typeface="Maven Pro Black"/>
                <a:ea typeface="Maven Pro Black"/>
                <a:cs typeface="Maven Pro Black"/>
                <a:sym typeface="Maven Pro Black"/>
              </a:rPr>
              <a:t> quay </a:t>
            </a:r>
            <a:r>
              <a:rPr lang="en-US" sz="6000" b="1" i="0" u="none" strike="noStrike" cap="none" dirty="0" err="1">
                <a:solidFill>
                  <a:srgbClr val="3849A2"/>
                </a:solidFill>
                <a:latin typeface="Maven Pro Black"/>
                <a:ea typeface="Maven Pro Black"/>
                <a:cs typeface="Maven Pro Black"/>
                <a:sym typeface="Maven Pro Black"/>
              </a:rPr>
              <a:t>phủ</a:t>
            </a:r>
            <a:endParaRPr sz="6000" b="1" i="0" u="none" strike="noStrike" cap="none" dirty="0">
              <a:solidFill>
                <a:srgbClr val="3849A2"/>
              </a:solidFill>
              <a:latin typeface="Maven Pro Black"/>
              <a:ea typeface="Maven Pro Black"/>
              <a:cs typeface="Maven Pro Black"/>
              <a:sym typeface="Maven Pro Black"/>
            </a:endParaRPr>
          </a:p>
        </p:txBody>
      </p:sp>
      <p:sp>
        <p:nvSpPr>
          <p:cNvPr id="136" name="Google Shape;136;p6"/>
          <p:cNvSpPr txBox="1"/>
          <p:nvPr/>
        </p:nvSpPr>
        <p:spPr>
          <a:xfrm>
            <a:off x="742494" y="2575008"/>
            <a:ext cx="8873220" cy="5136984"/>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a:solidFill>
                  <a:srgbClr val="202020"/>
                </a:solidFill>
                <a:latin typeface="Arial"/>
                <a:ea typeface="Arial"/>
                <a:cs typeface="Arial"/>
                <a:sym typeface="Arial"/>
              </a:rPr>
              <a:t>Chi </a:t>
            </a:r>
            <a:r>
              <a:rPr lang="en-US" sz="3000" b="0" i="0" u="none" strike="noStrike" cap="none" dirty="0" err="1">
                <a:solidFill>
                  <a:srgbClr val="202020"/>
                </a:solidFill>
                <a:latin typeface="Arial"/>
                <a:ea typeface="Arial"/>
                <a:cs typeface="Arial"/>
                <a:sym typeface="Arial"/>
              </a:rPr>
              <a:t>phí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Nhược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kiểm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soát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dày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Yêu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cầu</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nhớt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nhiễm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bẩn</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Bị</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mất</a:t>
            </a:r>
            <a:r>
              <a:rPr lang="en-US" sz="3000" b="0" i="0" u="none" strike="noStrike" cap="none" dirty="0">
                <a:solidFill>
                  <a:srgbClr val="202020"/>
                </a:solidFill>
                <a:latin typeface="Arial"/>
                <a:ea typeface="Arial"/>
                <a:cs typeface="Arial"/>
                <a:sym typeface="Arial"/>
              </a:rPr>
              <a:t> 99%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trình</a:t>
            </a:r>
            <a:r>
              <a:rPr lang="en-US" sz="3000" b="0" i="0" u="none" strike="noStrike" cap="none" dirty="0">
                <a:solidFill>
                  <a:srgbClr val="202020"/>
                </a:solidFill>
                <a:latin typeface="Arial"/>
                <a:ea typeface="Arial"/>
                <a:cs typeface="Arial"/>
                <a:sym typeface="Arial"/>
              </a:rPr>
              <a:t> quay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p:txBody>
      </p:sp>
      <p:pic>
        <p:nvPicPr>
          <p:cNvPr id="137" name="Google Shape;137;p6"/>
          <p:cNvPicPr preferRelativeResize="0"/>
          <p:nvPr/>
        </p:nvPicPr>
        <p:blipFill rotWithShape="1">
          <a:blip r:embed="rId3">
            <a:alphaModFix/>
          </a:blip>
          <a:srcRect/>
          <a:stretch/>
        </p:blipFill>
        <p:spPr>
          <a:xfrm>
            <a:off x="9889787" y="1687711"/>
            <a:ext cx="7655719" cy="5741789"/>
          </a:xfrm>
          <a:prstGeom prst="rect">
            <a:avLst/>
          </a:prstGeom>
          <a:noFill/>
          <a:ln>
            <a:noFill/>
          </a:ln>
        </p:spPr>
      </p:pic>
      <p:sp>
        <p:nvSpPr>
          <p:cNvPr id="138" name="Google Shape;138;p6"/>
          <p:cNvSpPr txBox="1"/>
          <p:nvPr/>
        </p:nvSpPr>
        <p:spPr>
          <a:xfrm>
            <a:off x="9448800" y="7706660"/>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Hình 4: Máy quay phủ spin-coating</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8BA8A368-2CBE-5B5C-0527-4296B0CBF48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6</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6">
                                            <p:txEl>
                                              <p:pRg st="0" end="0"/>
                                            </p:txEl>
                                          </p:spTgt>
                                        </p:tgtEl>
                                      </p:cBhvr>
                                    </p:animEffect>
                                    <p:set>
                                      <p:cBhvr>
                                        <p:cTn id="7" dur="1" fill="hold">
                                          <p:stCondLst>
                                            <p:cond delay="499"/>
                                          </p:stCondLst>
                                        </p:cTn>
                                        <p:tgtEl>
                                          <p:spTgt spid="13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6">
                                            <p:txEl>
                                              <p:pRg st="1" end="1"/>
                                            </p:txEl>
                                          </p:spTgt>
                                        </p:tgtEl>
                                      </p:cBhvr>
                                    </p:animEffect>
                                    <p:set>
                                      <p:cBhvr>
                                        <p:cTn id="10" dur="1" fill="hold">
                                          <p:stCondLst>
                                            <p:cond delay="499"/>
                                          </p:stCondLst>
                                        </p:cTn>
                                        <p:tgtEl>
                                          <p:spTgt spid="136">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36">
                                            <p:txEl>
                                              <p:pRg st="2" end="2"/>
                                            </p:txEl>
                                          </p:spTgt>
                                        </p:tgtEl>
                                      </p:cBhvr>
                                    </p:animEffect>
                                    <p:set>
                                      <p:cBhvr>
                                        <p:cTn id="13" dur="1" fill="hold">
                                          <p:stCondLst>
                                            <p:cond delay="499"/>
                                          </p:stCondLst>
                                        </p:cTn>
                                        <p:tgtEl>
                                          <p:spTgt spid="136">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36">
                                            <p:txEl>
                                              <p:pRg st="3" end="3"/>
                                            </p:txEl>
                                          </p:spTgt>
                                        </p:tgtEl>
                                      </p:cBhvr>
                                    </p:animEffect>
                                    <p:set>
                                      <p:cBhvr>
                                        <p:cTn id="16" dur="1" fill="hold">
                                          <p:stCondLst>
                                            <p:cond delay="499"/>
                                          </p:stCondLst>
                                        </p:cTn>
                                        <p:tgtEl>
                                          <p:spTgt spid="136">
                                            <p:txEl>
                                              <p:pRg st="3" end="3"/>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6">
                                            <p:txEl>
                                              <p:pRg st="4" end="4"/>
                                            </p:txEl>
                                          </p:spTgt>
                                        </p:tgtEl>
                                      </p:cBhvr>
                                    </p:animEffect>
                                    <p:set>
                                      <p:cBhvr>
                                        <p:cTn id="19" dur="1" fill="hold">
                                          <p:stCondLst>
                                            <p:cond delay="499"/>
                                          </p:stCondLst>
                                        </p:cTn>
                                        <p:tgtEl>
                                          <p:spTgt spid="136">
                                            <p:txEl>
                                              <p:pRg st="4" end="4"/>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36">
                                            <p:txEl>
                                              <p:pRg st="5" end="5"/>
                                            </p:txEl>
                                          </p:spTgt>
                                        </p:tgtEl>
                                      </p:cBhvr>
                                    </p:animEffect>
                                    <p:set>
                                      <p:cBhvr>
                                        <p:cTn id="22" dur="1" fill="hold">
                                          <p:stCondLst>
                                            <p:cond delay="499"/>
                                          </p:stCondLst>
                                        </p:cTn>
                                        <p:tgtEl>
                                          <p:spTgt spid="136">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36">
                                            <p:txEl>
                                              <p:pRg st="6" end="6"/>
                                            </p:txEl>
                                          </p:spTgt>
                                        </p:tgtEl>
                                      </p:cBhvr>
                                    </p:animEffect>
                                    <p:set>
                                      <p:cBhvr>
                                        <p:cTn id="25" dur="1" fill="hold">
                                          <p:stCondLst>
                                            <p:cond delay="499"/>
                                          </p:stCondLst>
                                        </p:cTn>
                                        <p:tgtEl>
                                          <p:spTgt spid="136">
                                            <p:txEl>
                                              <p:pRg st="6" end="6"/>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6">
                                            <p:txEl>
                                              <p:pRg st="7" end="7"/>
                                            </p:txEl>
                                          </p:spTgt>
                                        </p:tgtEl>
                                      </p:cBhvr>
                                    </p:animEffect>
                                    <p:set>
                                      <p:cBhvr>
                                        <p:cTn id="28" dur="1" fill="hold">
                                          <p:stCondLst>
                                            <p:cond delay="499"/>
                                          </p:stCondLst>
                                        </p:cTn>
                                        <p:tgtEl>
                                          <p:spTgt spid="13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B5BC1A7-8025-6F3D-8F6D-8ED9259C8742}"/>
            </a:ext>
          </a:extLst>
        </p:cNvPr>
        <p:cNvGrpSpPr/>
        <p:nvPr/>
      </p:nvGrpSpPr>
      <p:grpSpPr>
        <a:xfrm>
          <a:off x="0" y="0"/>
          <a:ext cx="0" cy="0"/>
          <a:chOff x="0" y="0"/>
          <a:chExt cx="0" cy="0"/>
        </a:xfrm>
      </p:grpSpPr>
      <p:sp>
        <p:nvSpPr>
          <p:cNvPr id="135" name="Google Shape;135;p6">
            <a:extLst>
              <a:ext uri="{FF2B5EF4-FFF2-40B4-BE49-F238E27FC236}">
                <a16:creationId xmlns:a16="http://schemas.microsoft.com/office/drawing/2014/main" id="{94F043AD-66FB-E42B-5D45-241429E697A3}"/>
              </a:ext>
            </a:extLst>
          </p:cNvPr>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Ưu</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và</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nhược</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điểm</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phương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pháp</a:t>
            </a:r>
            <a:r>
              <a:rPr lang="en-US" sz="6000" b="1" i="0" u="none" strike="noStrike" cap="none" dirty="0">
                <a:solidFill>
                  <a:srgbClr val="3849A2"/>
                </a:solidFill>
                <a:latin typeface="Maven Pro Black"/>
                <a:ea typeface="Maven Pro Black"/>
                <a:cs typeface="Maven Pro Black"/>
                <a:sym typeface="Maven Pro Black"/>
              </a:rPr>
              <a:t> quay </a:t>
            </a:r>
            <a:r>
              <a:rPr lang="en-US" sz="6000" b="1" i="0" u="none" strike="noStrike" cap="none" dirty="0" err="1">
                <a:solidFill>
                  <a:srgbClr val="3849A2"/>
                </a:solidFill>
                <a:latin typeface="Maven Pro Black"/>
                <a:ea typeface="Maven Pro Black"/>
                <a:cs typeface="Maven Pro Black"/>
                <a:sym typeface="Maven Pro Black"/>
              </a:rPr>
              <a:t>phủ</a:t>
            </a:r>
            <a:endParaRPr sz="6000" b="1" i="0" u="none" strike="noStrike" cap="none" dirty="0">
              <a:solidFill>
                <a:srgbClr val="3849A2"/>
              </a:solidFill>
              <a:latin typeface="Maven Pro Black"/>
              <a:ea typeface="Maven Pro Black"/>
              <a:cs typeface="Maven Pro Black"/>
              <a:sym typeface="Maven Pro Black"/>
            </a:endParaRPr>
          </a:p>
        </p:txBody>
      </p:sp>
      <p:pic>
        <p:nvPicPr>
          <p:cNvPr id="137" name="Google Shape;137;p6">
            <a:extLst>
              <a:ext uri="{FF2B5EF4-FFF2-40B4-BE49-F238E27FC236}">
                <a16:creationId xmlns:a16="http://schemas.microsoft.com/office/drawing/2014/main" id="{13BCBC11-003C-1495-16C5-076E69C8DC40}"/>
              </a:ext>
            </a:extLst>
          </p:cNvPr>
          <p:cNvPicPr preferRelativeResize="0"/>
          <p:nvPr/>
        </p:nvPicPr>
        <p:blipFill rotWithShape="1">
          <a:blip r:embed="rId3">
            <a:alphaModFix/>
          </a:blip>
          <a:srcRect/>
          <a:stretch/>
        </p:blipFill>
        <p:spPr>
          <a:xfrm>
            <a:off x="1047539" y="2090047"/>
            <a:ext cx="7655719" cy="5741789"/>
          </a:xfrm>
          <a:prstGeom prst="rect">
            <a:avLst/>
          </a:prstGeom>
          <a:noFill/>
          <a:ln>
            <a:noFill/>
          </a:ln>
        </p:spPr>
      </p:pic>
      <p:sp>
        <p:nvSpPr>
          <p:cNvPr id="138" name="Google Shape;138;p6">
            <a:extLst>
              <a:ext uri="{FF2B5EF4-FFF2-40B4-BE49-F238E27FC236}">
                <a16:creationId xmlns:a16="http://schemas.microsoft.com/office/drawing/2014/main" id="{99C7C6BF-2B73-3986-9D6A-D6DBA74FBBBF}"/>
              </a:ext>
            </a:extLst>
          </p:cNvPr>
          <p:cNvSpPr txBox="1"/>
          <p:nvPr/>
        </p:nvSpPr>
        <p:spPr>
          <a:xfrm>
            <a:off x="606552" y="8108996"/>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dirty="0" err="1">
                <a:solidFill>
                  <a:srgbClr val="000000"/>
                </a:solidFill>
                <a:latin typeface="Arial"/>
                <a:ea typeface="Arial"/>
                <a:cs typeface="Arial"/>
                <a:sym typeface="Arial"/>
              </a:rPr>
              <a:t>Hình</a:t>
            </a:r>
            <a:r>
              <a:rPr lang="en-US" sz="1800" b="0" i="0" u="none" strike="noStrike" cap="none" dirty="0">
                <a:solidFill>
                  <a:srgbClr val="000000"/>
                </a:solidFill>
                <a:latin typeface="Arial"/>
                <a:ea typeface="Arial"/>
                <a:cs typeface="Arial"/>
                <a:sym typeface="Arial"/>
              </a:rPr>
              <a:t> 4: </a:t>
            </a:r>
            <a:r>
              <a:rPr lang="en-US" sz="1800" b="0" i="0" u="none" strike="noStrike" cap="none" dirty="0" err="1">
                <a:solidFill>
                  <a:srgbClr val="000000"/>
                </a:solidFill>
                <a:latin typeface="Arial"/>
                <a:ea typeface="Arial"/>
                <a:cs typeface="Arial"/>
                <a:sym typeface="Arial"/>
              </a:rPr>
              <a:t>Máy</a:t>
            </a:r>
            <a:r>
              <a:rPr lang="en-US" sz="1800" b="0" i="0" u="none" strike="noStrike" cap="none" dirty="0">
                <a:solidFill>
                  <a:srgbClr val="000000"/>
                </a:solidFill>
                <a:latin typeface="Arial"/>
                <a:ea typeface="Arial"/>
                <a:cs typeface="Arial"/>
                <a:sym typeface="Arial"/>
              </a:rPr>
              <a:t> quay </a:t>
            </a:r>
            <a:r>
              <a:rPr lang="en-US" sz="1800" b="0" i="0" u="none" strike="noStrike" cap="none" dirty="0" err="1">
                <a:solidFill>
                  <a:srgbClr val="000000"/>
                </a:solidFill>
                <a:latin typeface="Arial"/>
                <a:ea typeface="Arial"/>
                <a:cs typeface="Arial"/>
                <a:sym typeface="Arial"/>
              </a:rPr>
              <a:t>phủ</a:t>
            </a:r>
            <a:r>
              <a:rPr lang="en-US" sz="1800" b="0" i="0" u="none" strike="noStrike" cap="none" dirty="0">
                <a:solidFill>
                  <a:srgbClr val="000000"/>
                </a:solidFill>
                <a:latin typeface="Arial"/>
                <a:ea typeface="Arial"/>
                <a:cs typeface="Arial"/>
                <a:sym typeface="Arial"/>
              </a:rPr>
              <a:t> spin-coating</a:t>
            </a:r>
            <a:endParaRPr sz="1400" b="0" i="0" u="none" strike="noStrike" cap="none" dirty="0">
              <a:solidFill>
                <a:srgbClr val="000000"/>
              </a:solidFill>
              <a:latin typeface="Arial"/>
              <a:ea typeface="Arial"/>
              <a:cs typeface="Arial"/>
              <a:sym typeface="Arial"/>
            </a:endParaRPr>
          </a:p>
        </p:txBody>
      </p:sp>
      <p:pic>
        <p:nvPicPr>
          <p:cNvPr id="3" name="Picture 2" descr="A close-up of a blue square&#10;&#10;AI-generated content may be incorrect.">
            <a:extLst>
              <a:ext uri="{FF2B5EF4-FFF2-40B4-BE49-F238E27FC236}">
                <a16:creationId xmlns:a16="http://schemas.microsoft.com/office/drawing/2014/main" id="{FDD01B20-21BB-EE38-5F62-4D85D273F158}"/>
              </a:ext>
            </a:extLst>
          </p:cNvPr>
          <p:cNvPicPr>
            <a:picLocks noChangeAspect="1"/>
          </p:cNvPicPr>
          <p:nvPr/>
        </p:nvPicPr>
        <p:blipFill>
          <a:blip r:embed="rId4"/>
          <a:stretch>
            <a:fillRect/>
          </a:stretch>
        </p:blipFill>
        <p:spPr>
          <a:xfrm>
            <a:off x="10883392" y="4609155"/>
            <a:ext cx="4783731" cy="3587798"/>
          </a:xfrm>
          <a:prstGeom prst="rect">
            <a:avLst/>
          </a:prstGeom>
        </p:spPr>
      </p:pic>
      <p:sp>
        <p:nvSpPr>
          <p:cNvPr id="5" name="TextBox 4">
            <a:extLst>
              <a:ext uri="{FF2B5EF4-FFF2-40B4-BE49-F238E27FC236}">
                <a16:creationId xmlns:a16="http://schemas.microsoft.com/office/drawing/2014/main" id="{A4D8BB7E-C99B-DF2A-B27D-2AA5E866FA29}"/>
              </a:ext>
            </a:extLst>
          </p:cNvPr>
          <p:cNvSpPr txBox="1"/>
          <p:nvPr/>
        </p:nvSpPr>
        <p:spPr>
          <a:xfrm>
            <a:off x="8703258" y="8196953"/>
            <a:ext cx="9144000" cy="537135"/>
          </a:xfrm>
          <a:prstGeom prst="rect">
            <a:avLst/>
          </a:prstGeom>
          <a:noFill/>
        </p:spPr>
        <p:txBody>
          <a:bodyPr wrap="square">
            <a:spAutoFit/>
          </a:bodyPr>
          <a:lstStyle/>
          <a:p>
            <a:pPr marL="0" marR="0" lvl="0" indent="0" algn="ctr" rtl="0">
              <a:lnSpc>
                <a:spcPct val="250000"/>
              </a:lnSpc>
              <a:spcBef>
                <a:spcPts val="0"/>
              </a:spcBef>
              <a:spcAft>
                <a:spcPts val="0"/>
              </a:spcAft>
              <a:buClr>
                <a:srgbClr val="000000"/>
              </a:buClr>
              <a:buSzPts val="1800"/>
              <a:buFont typeface="Arial"/>
              <a:buNone/>
            </a:pPr>
            <a:r>
              <a:rPr lang="en-US" sz="1400" b="0" i="0" u="none" strike="noStrike" cap="none" dirty="0">
                <a:solidFill>
                  <a:srgbClr val="000000"/>
                </a:solidFill>
                <a:latin typeface="Arial"/>
                <a:ea typeface="Arial"/>
                <a:cs typeface="Arial"/>
                <a:sym typeface="Arial"/>
              </a:rPr>
              <a:t>b) </a:t>
            </a:r>
            <a:r>
              <a:rPr lang="en-US" sz="1400" b="0" i="0" u="none" strike="noStrike" cap="none" dirty="0" err="1">
                <a:solidFill>
                  <a:srgbClr val="000000"/>
                </a:solidFill>
                <a:latin typeface="Arial"/>
                <a:ea typeface="Arial"/>
                <a:cs typeface="Arial"/>
                <a:sym typeface="Arial"/>
              </a:rPr>
              <a:t>M</a:t>
            </a:r>
            <a:r>
              <a:rPr lang="en-US" dirty="0" err="1"/>
              <a:t>àng</a:t>
            </a:r>
            <a:r>
              <a:rPr lang="en-US" dirty="0"/>
              <a:t> </a:t>
            </a:r>
            <a:r>
              <a:rPr lang="en-US" dirty="0" err="1"/>
              <a:t>mỏng</a:t>
            </a:r>
            <a:r>
              <a:rPr lang="en-US" dirty="0"/>
              <a:t> </a:t>
            </a:r>
            <a:r>
              <a:rPr lang="en-US" dirty="0" err="1"/>
              <a:t>được</a:t>
            </a:r>
            <a:r>
              <a:rPr lang="en-US" dirty="0"/>
              <a:t> </a:t>
            </a:r>
            <a:r>
              <a:rPr lang="en-US" dirty="0" err="1"/>
              <a:t>tạo</a:t>
            </a:r>
            <a:r>
              <a:rPr lang="en-US" dirty="0"/>
              <a:t> </a:t>
            </a:r>
            <a:r>
              <a:rPr lang="en-US" dirty="0" err="1"/>
              <a:t>bằng</a:t>
            </a:r>
            <a:r>
              <a:rPr lang="en-US" dirty="0"/>
              <a:t> </a:t>
            </a:r>
            <a:r>
              <a:rPr lang="en-US" dirty="0" err="1"/>
              <a:t>phương</a:t>
            </a:r>
            <a:r>
              <a:rPr lang="en-US" dirty="0"/>
              <a:t> </a:t>
            </a:r>
            <a:r>
              <a:rPr lang="en-US" dirty="0" err="1"/>
              <a:t>pháp</a:t>
            </a:r>
            <a:r>
              <a:rPr lang="en-US" dirty="0"/>
              <a:t> </a:t>
            </a:r>
            <a:r>
              <a:rPr lang="en-US" sz="1400" b="0" i="0" u="none" strike="noStrike" cap="none" dirty="0">
                <a:solidFill>
                  <a:srgbClr val="000000"/>
                </a:solidFill>
                <a:latin typeface="Arial"/>
                <a:ea typeface="Arial"/>
                <a:cs typeface="Arial"/>
                <a:sym typeface="Arial"/>
              </a:rPr>
              <a:t>spin-coating </a:t>
            </a:r>
            <a:r>
              <a:rPr lang="en-US" sz="1400" b="0" i="0" u="none" strike="noStrike" cap="none" dirty="0" err="1">
                <a:solidFill>
                  <a:srgbClr val="000000"/>
                </a:solidFill>
                <a:latin typeface="Arial"/>
                <a:ea typeface="Arial"/>
                <a:cs typeface="Arial"/>
                <a:sym typeface="Arial"/>
              </a:rPr>
              <a:t>với</a:t>
            </a:r>
            <a:r>
              <a:rPr lang="en-US" sz="1400" b="0" i="0" u="none" strike="noStrike" cap="none" dirty="0">
                <a:solidFill>
                  <a:srgbClr val="000000"/>
                </a:solidFill>
                <a:latin typeface="Arial"/>
                <a:ea typeface="Arial"/>
                <a:cs typeface="Arial"/>
                <a:sym typeface="Arial"/>
              </a:rPr>
              <a:t> dung </a:t>
            </a:r>
            <a:r>
              <a:rPr lang="en-US" sz="1400" b="0" i="0" u="none" strike="noStrike" cap="none" dirty="0" err="1">
                <a:solidFill>
                  <a:srgbClr val="000000"/>
                </a:solidFill>
                <a:latin typeface="Arial"/>
                <a:ea typeface="Arial"/>
                <a:cs typeface="Arial"/>
                <a:sym typeface="Arial"/>
              </a:rPr>
              <a:t>dịch</a:t>
            </a:r>
            <a:r>
              <a:rPr lang="en-US" sz="1400" b="0" i="0" u="none" strike="noStrike" cap="none" dirty="0">
                <a:solidFill>
                  <a:srgbClr val="000000"/>
                </a:solidFill>
                <a:latin typeface="Arial"/>
                <a:ea typeface="Arial"/>
                <a:cs typeface="Arial"/>
                <a:sym typeface="Arial"/>
              </a:rPr>
              <a:t> PVA</a:t>
            </a:r>
            <a:endParaRPr lang="en-US" sz="1100" b="0" i="0" u="none" strike="noStrike" cap="none" dirty="0">
              <a:solidFill>
                <a:srgbClr val="000000"/>
              </a:solidFill>
              <a:latin typeface="Arial"/>
              <a:ea typeface="Arial"/>
              <a:cs typeface="Arial"/>
              <a:sym typeface="Arial"/>
            </a:endParaRPr>
          </a:p>
        </p:txBody>
      </p:sp>
      <p:sp>
        <p:nvSpPr>
          <p:cNvPr id="10" name="Arrow: Right 9">
            <a:extLst>
              <a:ext uri="{FF2B5EF4-FFF2-40B4-BE49-F238E27FC236}">
                <a16:creationId xmlns:a16="http://schemas.microsoft.com/office/drawing/2014/main" id="{09EB2CC6-6C6D-8CAC-3E60-71C0AE6F60B3}"/>
              </a:ext>
            </a:extLst>
          </p:cNvPr>
          <p:cNvSpPr/>
          <p:nvPr/>
        </p:nvSpPr>
        <p:spPr>
          <a:xfrm rot="1868868">
            <a:off x="10232137" y="5664368"/>
            <a:ext cx="1673352" cy="12801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2" name="Picture 11" descr="A close up of a plane&#10;&#10;AI-generated content may be incorrect.">
            <a:extLst>
              <a:ext uri="{FF2B5EF4-FFF2-40B4-BE49-F238E27FC236}">
                <a16:creationId xmlns:a16="http://schemas.microsoft.com/office/drawing/2014/main" id="{D4CA0BAD-2BF7-BA2C-AA7E-A949FE4B8C00}"/>
              </a:ext>
            </a:extLst>
          </p:cNvPr>
          <p:cNvPicPr>
            <a:picLocks noChangeAspect="1"/>
          </p:cNvPicPr>
          <p:nvPr/>
        </p:nvPicPr>
        <p:blipFill>
          <a:blip r:embed="rId5"/>
          <a:stretch>
            <a:fillRect/>
          </a:stretch>
        </p:blipFill>
        <p:spPr>
          <a:xfrm>
            <a:off x="10883392" y="2116712"/>
            <a:ext cx="4783731" cy="1121020"/>
          </a:xfrm>
          <a:prstGeom prst="rect">
            <a:avLst/>
          </a:prstGeom>
        </p:spPr>
      </p:pic>
      <p:sp>
        <p:nvSpPr>
          <p:cNvPr id="14" name="TextBox 13">
            <a:extLst>
              <a:ext uri="{FF2B5EF4-FFF2-40B4-BE49-F238E27FC236}">
                <a16:creationId xmlns:a16="http://schemas.microsoft.com/office/drawing/2014/main" id="{4B468E19-00CF-1F57-CF94-E8A8159F1821}"/>
              </a:ext>
            </a:extLst>
          </p:cNvPr>
          <p:cNvSpPr txBox="1"/>
          <p:nvPr/>
        </p:nvSpPr>
        <p:spPr>
          <a:xfrm>
            <a:off x="8892123" y="3057121"/>
            <a:ext cx="9144000" cy="537135"/>
          </a:xfrm>
          <a:prstGeom prst="rect">
            <a:avLst/>
          </a:prstGeom>
          <a:noFill/>
        </p:spPr>
        <p:txBody>
          <a:bodyPr wrap="square">
            <a:spAutoFit/>
          </a:bodyPr>
          <a:lstStyle/>
          <a:p>
            <a:pPr marL="0" marR="0" lvl="0" indent="0" algn="ctr" rtl="0">
              <a:lnSpc>
                <a:spcPct val="250000"/>
              </a:lnSpc>
              <a:spcBef>
                <a:spcPts val="0"/>
              </a:spcBef>
              <a:spcAft>
                <a:spcPts val="0"/>
              </a:spcAft>
              <a:buClr>
                <a:srgbClr val="000000"/>
              </a:buClr>
              <a:buSzPts val="1800"/>
              <a:buFont typeface="Arial"/>
              <a:buNone/>
            </a:pPr>
            <a:r>
              <a:rPr lang="en-US" dirty="0"/>
              <a:t>a</a:t>
            </a:r>
            <a:r>
              <a:rPr lang="en-US" sz="1400" b="0" i="0" u="none" strike="noStrike" cap="none" dirty="0">
                <a:solidFill>
                  <a:srgbClr val="000000"/>
                </a:solidFill>
                <a:latin typeface="Arial"/>
                <a:ea typeface="Arial"/>
                <a:cs typeface="Arial"/>
                <a:sym typeface="Arial"/>
              </a:rPr>
              <a:t>) G</a:t>
            </a:r>
            <a:r>
              <a:rPr lang="vi-VN" dirty="0"/>
              <a:t>óc tiếp xúc giữa dung dịch 9% PVA (bên trái) và nước (bên phải) trên bề mặt kín</a:t>
            </a:r>
            <a:r>
              <a:rPr lang="en-US" dirty="0"/>
              <a:t>h</a:t>
            </a:r>
            <a:endParaRPr lang="en-US" sz="1100" b="0" i="0" u="none" strike="noStrike" cap="none" dirty="0">
              <a:solidFill>
                <a:srgbClr val="000000"/>
              </a:solidFill>
              <a:latin typeface="Arial"/>
              <a:ea typeface="Arial"/>
              <a:cs typeface="Arial"/>
              <a:sym typeface="Arial"/>
            </a:endParaRPr>
          </a:p>
        </p:txBody>
      </p:sp>
      <p:sp>
        <p:nvSpPr>
          <p:cNvPr id="15" name="Rectangle 14">
            <a:extLst>
              <a:ext uri="{FF2B5EF4-FFF2-40B4-BE49-F238E27FC236}">
                <a16:creationId xmlns:a16="http://schemas.microsoft.com/office/drawing/2014/main" id="{6956C6BD-86D3-3A81-2BA4-A6A29D542F10}"/>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6</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809958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Ưu và nhược điểm phương pháp tráng phủ</a:t>
            </a:r>
            <a:endParaRPr sz="6000" b="1" i="0" u="none" strike="noStrike" cap="none">
              <a:solidFill>
                <a:srgbClr val="3849A2"/>
              </a:solidFill>
              <a:latin typeface="Maven Pro Black"/>
              <a:ea typeface="Maven Pro Black"/>
              <a:cs typeface="Maven Pro Black"/>
              <a:sym typeface="Maven Pro Black"/>
            </a:endParaRPr>
          </a:p>
        </p:txBody>
      </p:sp>
      <p:sp>
        <p:nvSpPr>
          <p:cNvPr id="144" name="Google Shape;144;p7"/>
          <p:cNvSpPr txBox="1"/>
          <p:nvPr/>
        </p:nvSpPr>
        <p:spPr>
          <a:xfrm>
            <a:off x="727980" y="1905000"/>
            <a:ext cx="8873220" cy="6291146"/>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a:solidFill>
                  <a:srgbClr val="202020"/>
                </a:solidFill>
                <a:latin typeface="Arial"/>
                <a:ea typeface="Arial"/>
                <a:cs typeface="Arial"/>
                <a:sym typeface="Arial"/>
              </a:rPr>
              <a:t>Chi </a:t>
            </a:r>
            <a:r>
              <a:rPr lang="en-US" sz="3000" b="0" i="0" u="none" strike="noStrike" cap="none" dirty="0" err="1">
                <a:solidFill>
                  <a:srgbClr val="202020"/>
                </a:solidFill>
                <a:latin typeface="Arial"/>
                <a:ea typeface="Arial"/>
                <a:cs typeface="Arial"/>
                <a:sym typeface="Arial"/>
              </a:rPr>
              <a:t>phí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Sử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ít</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Dễ</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mở</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rộng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mô</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Phù</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hợp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nhớt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863600" marR="0" lvl="2"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Nhược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kiểm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soát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bề</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mặt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phức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nhiễm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bẩn</a:t>
            </a:r>
            <a:endParaRPr sz="3000" b="0" i="0" u="none" strike="noStrike" cap="none" dirty="0">
              <a:solidFill>
                <a:srgbClr val="202020"/>
              </a:solidFill>
              <a:latin typeface="Arial"/>
              <a:ea typeface="Arial"/>
              <a:cs typeface="Arial"/>
              <a:sym typeface="Arial"/>
            </a:endParaRPr>
          </a:p>
        </p:txBody>
      </p:sp>
      <p:pic>
        <p:nvPicPr>
          <p:cNvPr id="145" name="Google Shape;145;p7"/>
          <p:cNvPicPr preferRelativeResize="0"/>
          <p:nvPr/>
        </p:nvPicPr>
        <p:blipFill rotWithShape="1">
          <a:blip r:embed="rId3">
            <a:alphaModFix/>
          </a:blip>
          <a:srcRect/>
          <a:stretch/>
        </p:blipFill>
        <p:spPr>
          <a:xfrm>
            <a:off x="9700917" y="1771453"/>
            <a:ext cx="7143750" cy="6400800"/>
          </a:xfrm>
          <a:prstGeom prst="rect">
            <a:avLst/>
          </a:prstGeom>
          <a:noFill/>
          <a:ln>
            <a:noFill/>
          </a:ln>
        </p:spPr>
      </p:pic>
      <p:sp>
        <p:nvSpPr>
          <p:cNvPr id="146" name="Google Shape;146;p7"/>
          <p:cNvSpPr txBox="1"/>
          <p:nvPr/>
        </p:nvSpPr>
        <p:spPr>
          <a:xfrm>
            <a:off x="8700792" y="8244294"/>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Hình 4: Các ưu điểm của blade-coating so với spin-coating</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ED97100F-064F-A4D8-592B-4AE346FB53CF}"/>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7</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p:nvPr/>
        </p:nvSpPr>
        <p:spPr>
          <a:xfrm>
            <a:off x="8129133" y="3117227"/>
            <a:ext cx="8715534" cy="3202959"/>
          </a:xfrm>
          <a:custGeom>
            <a:avLst/>
            <a:gdLst/>
            <a:ahLst/>
            <a:cxnLst/>
            <a:rect l="l" t="t" r="r" b="b"/>
            <a:pathLst>
              <a:path w="8715534" h="3202959" extrusionOk="0">
                <a:moveTo>
                  <a:pt x="0" y="0"/>
                </a:moveTo>
                <a:lnTo>
                  <a:pt x="8715534" y="0"/>
                </a:lnTo>
                <a:lnTo>
                  <a:pt x="8715534" y="3202959"/>
                </a:lnTo>
                <a:lnTo>
                  <a:pt x="0" y="32029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8"/>
          <p:cNvSpPr txBox="1"/>
          <p:nvPr/>
        </p:nvSpPr>
        <p:spPr>
          <a:xfrm>
            <a:off x="1443333" y="3238500"/>
            <a:ext cx="5903566" cy="518160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1. Sử dụng dung dịch vừa đủ cho quá trình sơn phủ</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2. Điều chỉnh dao để cho ra độ dày mỏng phù hợp và bắt đầu quá trình sơn phủ với tốc độ không đổi</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3. Sấy dung dịch tạo lớp màng mỏng</a:t>
            </a:r>
            <a:endParaRPr sz="3000" b="0" i="0" u="none" strike="noStrike" cap="none">
              <a:solidFill>
                <a:srgbClr val="202020"/>
              </a:solidFill>
              <a:latin typeface="Arial"/>
              <a:ea typeface="Arial"/>
              <a:cs typeface="Arial"/>
              <a:sym typeface="Arial"/>
            </a:endParaRPr>
          </a:p>
        </p:txBody>
      </p:sp>
      <p:sp>
        <p:nvSpPr>
          <p:cNvPr id="153" name="Google Shape;153;p8"/>
          <p:cNvSpPr txBox="1"/>
          <p:nvPr/>
        </p:nvSpPr>
        <p:spPr>
          <a:xfrm>
            <a:off x="727981" y="495300"/>
            <a:ext cx="16116686" cy="191552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Các bước tạo màng bằng phương pháp tráng phủ</a:t>
            </a:r>
            <a:endParaRPr sz="6000" b="1" i="0" u="none" strike="noStrike" cap="none">
              <a:solidFill>
                <a:srgbClr val="3849A2"/>
              </a:solidFill>
              <a:latin typeface="Maven Pro Black"/>
              <a:ea typeface="Maven Pro Black"/>
              <a:cs typeface="Maven Pro Black"/>
              <a:sym typeface="Maven Pro Black"/>
            </a:endParaRPr>
          </a:p>
        </p:txBody>
      </p:sp>
      <p:sp>
        <p:nvSpPr>
          <p:cNvPr id="154" name="Google Shape;154;p8"/>
          <p:cNvSpPr txBox="1"/>
          <p:nvPr/>
        </p:nvSpPr>
        <p:spPr>
          <a:xfrm>
            <a:off x="9585693" y="6540673"/>
            <a:ext cx="6634460"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Hình 5: Các bước sơn phủ màng mỏng</a:t>
            </a:r>
            <a:endParaRPr sz="30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5CDAFC5-1DA7-0AF6-7372-4DC2CF476238}"/>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8</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2611</Words>
  <Application>Microsoft Office PowerPoint</Application>
  <PresentationFormat>Custom</PresentationFormat>
  <Paragraphs>250</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Arial</vt:lpstr>
      <vt:lpstr>Maven Pro Black</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Cheese SPT</dc:creator>
  <cp:lastModifiedBy>Cheese SPT</cp:lastModifiedBy>
  <cp:revision>3</cp:revision>
  <dcterms:created xsi:type="dcterms:W3CDTF">2006-08-16T00:00:00Z</dcterms:created>
  <dcterms:modified xsi:type="dcterms:W3CDTF">2025-05-21T01:44:41Z</dcterms:modified>
</cp:coreProperties>
</file>